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Lst>
  <p:notesMasterIdLst>
    <p:notesMasterId r:id="rId27"/>
  </p:notesMasterIdLst>
  <p:handoutMasterIdLst>
    <p:handoutMasterId r:id="rId28"/>
  </p:handoutMasterIdLst>
  <p:sldIdLst>
    <p:sldId id="328" r:id="rId2"/>
    <p:sldId id="351" r:id="rId3"/>
    <p:sldId id="387" r:id="rId4"/>
    <p:sldId id="385" r:id="rId5"/>
    <p:sldId id="386" r:id="rId6"/>
    <p:sldId id="420" r:id="rId7"/>
    <p:sldId id="421" r:id="rId8"/>
    <p:sldId id="419" r:id="rId9"/>
    <p:sldId id="400" r:id="rId10"/>
    <p:sldId id="392" r:id="rId11"/>
    <p:sldId id="401" r:id="rId12"/>
    <p:sldId id="395" r:id="rId13"/>
    <p:sldId id="402" r:id="rId14"/>
    <p:sldId id="398" r:id="rId15"/>
    <p:sldId id="415" r:id="rId16"/>
    <p:sldId id="391" r:id="rId17"/>
    <p:sldId id="403" r:id="rId18"/>
    <p:sldId id="416" r:id="rId19"/>
    <p:sldId id="409" r:id="rId20"/>
    <p:sldId id="412" r:id="rId21"/>
    <p:sldId id="417" r:id="rId22"/>
    <p:sldId id="414" r:id="rId23"/>
    <p:sldId id="410" r:id="rId24"/>
    <p:sldId id="408" r:id="rId25"/>
    <p:sldId id="3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1159F84-6E10-4324-B50E-35CAF98CE9F1}">
          <p14:sldIdLst>
            <p14:sldId id="328"/>
            <p14:sldId id="351"/>
            <p14:sldId id="387"/>
            <p14:sldId id="385"/>
            <p14:sldId id="386"/>
            <p14:sldId id="420"/>
            <p14:sldId id="421"/>
            <p14:sldId id="419"/>
            <p14:sldId id="400"/>
            <p14:sldId id="392"/>
            <p14:sldId id="401"/>
            <p14:sldId id="395"/>
            <p14:sldId id="402"/>
            <p14:sldId id="398"/>
            <p14:sldId id="415"/>
            <p14:sldId id="391"/>
            <p14:sldId id="403"/>
            <p14:sldId id="416"/>
            <p14:sldId id="409"/>
            <p14:sldId id="412"/>
            <p14:sldId id="417"/>
            <p14:sldId id="414"/>
            <p14:sldId id="410"/>
            <p14:sldId id="408"/>
            <p14:sldId id="3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2" clrIdx="0"/>
  <p:cmAuthor id="1" name="SharonG" initials="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9100"/>
    <a:srgbClr val="6C286B"/>
    <a:srgbClr val="FD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83" autoAdjust="0"/>
    <p:restoredTop sz="85599" autoAdjust="0"/>
  </p:normalViewPr>
  <p:slideViewPr>
    <p:cSldViewPr>
      <p:cViewPr varScale="1">
        <p:scale>
          <a:sx n="74" d="100"/>
          <a:sy n="74" d="100"/>
        </p:scale>
        <p:origin x="-1902" y="-90"/>
      </p:cViewPr>
      <p:guideLst>
        <p:guide orient="horz" pos="1008"/>
        <p:guide orient="horz" pos="2976"/>
        <p:guide pos="2880"/>
        <p:guide pos="384"/>
      </p:guideLst>
    </p:cSldViewPr>
  </p:slideViewPr>
  <p:outlineViewPr>
    <p:cViewPr>
      <p:scale>
        <a:sx n="33" d="100"/>
        <a:sy n="33" d="100"/>
      </p:scale>
      <p:origin x="0" y="5676"/>
    </p:cViewPr>
  </p:outlineViewPr>
  <p:notesTextViewPr>
    <p:cViewPr>
      <p:scale>
        <a:sx n="100" d="100"/>
        <a:sy n="100" d="100"/>
      </p:scale>
      <p:origin x="0" y="0"/>
    </p:cViewPr>
  </p:notesTextViewPr>
  <p:sorterViewPr>
    <p:cViewPr>
      <p:scale>
        <a:sx n="120" d="100"/>
        <a:sy n="120" d="100"/>
      </p:scale>
      <p:origin x="0" y="4554"/>
    </p:cViewPr>
  </p:sorterViewPr>
  <p:notesViewPr>
    <p:cSldViewPr>
      <p:cViewPr varScale="1">
        <p:scale>
          <a:sx n="81" d="100"/>
          <a:sy n="81" d="100"/>
        </p:scale>
        <p:origin x="-198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10-23T13:26:43.276" idx="1">
    <p:pos x="10" y="10"/>
    <p:text>Added this use case back into preso - I think this and the following one add clarity, albeit slightly repetitive</p:tex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FFBAC-E862-4944-A431-6582F29B71C7}"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3F14DD50-736F-4F42-A5CD-BE0AB1A4819B}">
      <dgm:prSet/>
      <dgm:spPr>
        <a:solidFill>
          <a:srgbClr val="FF0000"/>
        </a:solidFill>
        <a:ln>
          <a:solidFill>
            <a:schemeClr val="accent1"/>
          </a:solidFill>
        </a:ln>
      </dgm:spPr>
      <dgm:t>
        <a:bodyPr/>
        <a:lstStyle/>
        <a:p>
          <a:pPr rtl="0"/>
          <a:r>
            <a:rPr lang="en-GB" dirty="0" smtClean="0"/>
            <a:t>Cloud &amp; </a:t>
          </a:r>
          <a:r>
            <a:rPr lang="en-GB" dirty="0" err="1" smtClean="0"/>
            <a:t>vDC</a:t>
          </a:r>
          <a:r>
            <a:rPr lang="en-GB" dirty="0" smtClean="0"/>
            <a:t> Data Security Challenges </a:t>
          </a:r>
          <a:endParaRPr lang="en-US" dirty="0"/>
        </a:p>
      </dgm:t>
    </dgm:pt>
    <dgm:pt modelId="{D59CFFF1-B069-4E70-8352-B8B6A4322CC5}" type="parTrans" cxnId="{A1A2DD6D-48A4-414E-8DCF-C4C14385EBF6}">
      <dgm:prSet/>
      <dgm:spPr/>
      <dgm:t>
        <a:bodyPr/>
        <a:lstStyle/>
        <a:p>
          <a:endParaRPr lang="en-US"/>
        </a:p>
      </dgm:t>
    </dgm:pt>
    <dgm:pt modelId="{AF910AF4-FA3D-462C-BD73-3CC14D04B838}" type="sibTrans" cxnId="{A1A2DD6D-48A4-414E-8DCF-C4C14385EBF6}">
      <dgm:prSet/>
      <dgm:spPr/>
      <dgm:t>
        <a:bodyPr/>
        <a:lstStyle/>
        <a:p>
          <a:endParaRPr lang="en-US"/>
        </a:p>
      </dgm:t>
    </dgm:pt>
    <dgm:pt modelId="{4D11DA2B-FD26-485D-B878-37FA0BF5C6A1}">
      <dgm:prSet/>
      <dgm:spPr/>
      <dgm:t>
        <a:bodyPr/>
        <a:lstStyle/>
        <a:p>
          <a:pPr rtl="0"/>
          <a:r>
            <a:rPr lang="en-GB" dirty="0" smtClean="0"/>
            <a:t>PCI Version 2.0 &amp;  Encryption for Data Security</a:t>
          </a:r>
          <a:endParaRPr lang="en-US" dirty="0"/>
        </a:p>
      </dgm:t>
    </dgm:pt>
    <dgm:pt modelId="{62DD0BE1-AB00-41D1-AC18-4656DA4BFE3F}" type="parTrans" cxnId="{25E00D24-6E5A-45DA-851F-7CD26120F227}">
      <dgm:prSet/>
      <dgm:spPr/>
      <dgm:t>
        <a:bodyPr/>
        <a:lstStyle/>
        <a:p>
          <a:endParaRPr lang="en-US"/>
        </a:p>
      </dgm:t>
    </dgm:pt>
    <dgm:pt modelId="{5052E48A-381A-4169-B777-1CC00F6C7AEF}" type="sibTrans" cxnId="{25E00D24-6E5A-45DA-851F-7CD26120F227}">
      <dgm:prSet/>
      <dgm:spPr/>
      <dgm:t>
        <a:bodyPr/>
        <a:lstStyle/>
        <a:p>
          <a:endParaRPr lang="en-US"/>
        </a:p>
      </dgm:t>
    </dgm:pt>
    <dgm:pt modelId="{4F146DB5-D93C-4F17-9DD5-A373820597DF}">
      <dgm:prSet/>
      <dgm:spPr/>
      <dgm:t>
        <a:bodyPr/>
        <a:lstStyle/>
        <a:p>
          <a:pPr rtl="0"/>
          <a:r>
            <a:rPr lang="en-US" dirty="0" smtClean="0"/>
            <a:t>Recommended Steps</a:t>
          </a:r>
          <a:endParaRPr lang="en-US" dirty="0"/>
        </a:p>
      </dgm:t>
    </dgm:pt>
    <dgm:pt modelId="{59EF0DC5-A127-424B-874D-C01547C89FE1}" type="parTrans" cxnId="{8E99DA16-0D62-4559-B2DB-57EBC485FDA8}">
      <dgm:prSet/>
      <dgm:spPr/>
      <dgm:t>
        <a:bodyPr/>
        <a:lstStyle/>
        <a:p>
          <a:endParaRPr lang="en-US"/>
        </a:p>
      </dgm:t>
    </dgm:pt>
    <dgm:pt modelId="{BF832995-AF66-47CE-B468-F40D28A22E0F}" type="sibTrans" cxnId="{8E99DA16-0D62-4559-B2DB-57EBC485FDA8}">
      <dgm:prSet/>
      <dgm:spPr/>
      <dgm:t>
        <a:bodyPr/>
        <a:lstStyle/>
        <a:p>
          <a:endParaRPr lang="en-US"/>
        </a:p>
      </dgm:t>
    </dgm:pt>
    <dgm:pt modelId="{8C609B80-DE31-4941-8B6A-3762784FE13E}">
      <dgm:prSet/>
      <dgm:spPr/>
      <dgm:t>
        <a:bodyPr/>
        <a:lstStyle/>
        <a:p>
          <a:pPr rtl="0"/>
          <a:r>
            <a:rPr lang="en-GB" dirty="0" smtClean="0"/>
            <a:t>SafeNet Inc.</a:t>
          </a:r>
          <a:endParaRPr lang="en-US" dirty="0"/>
        </a:p>
      </dgm:t>
    </dgm:pt>
    <dgm:pt modelId="{CD59F145-09FC-4F1D-84CA-8B79981D5306}" type="parTrans" cxnId="{AEBDD14C-FF0B-4771-8457-65F2145849CD}">
      <dgm:prSet/>
      <dgm:spPr/>
      <dgm:t>
        <a:bodyPr/>
        <a:lstStyle/>
        <a:p>
          <a:endParaRPr lang="en-US"/>
        </a:p>
      </dgm:t>
    </dgm:pt>
    <dgm:pt modelId="{9FBA9A20-6640-4321-85F7-4CB0CF7E44DF}" type="sibTrans" cxnId="{AEBDD14C-FF0B-4771-8457-65F2145849CD}">
      <dgm:prSet/>
      <dgm:spPr/>
      <dgm:t>
        <a:bodyPr/>
        <a:lstStyle/>
        <a:p>
          <a:endParaRPr lang="en-US"/>
        </a:p>
      </dgm:t>
    </dgm:pt>
    <dgm:pt modelId="{2AC20D98-C934-4F1B-9D2D-B65351CE8EF0}" type="pres">
      <dgm:prSet presAssocID="{858FFBAC-E862-4944-A431-6582F29B71C7}" presName="linear" presStyleCnt="0">
        <dgm:presLayoutVars>
          <dgm:animLvl val="lvl"/>
          <dgm:resizeHandles val="exact"/>
        </dgm:presLayoutVars>
      </dgm:prSet>
      <dgm:spPr/>
      <dgm:t>
        <a:bodyPr/>
        <a:lstStyle/>
        <a:p>
          <a:endParaRPr lang="en-US"/>
        </a:p>
      </dgm:t>
    </dgm:pt>
    <dgm:pt modelId="{8BA2FF35-2A9F-4647-8B2D-9E35A24AED30}" type="pres">
      <dgm:prSet presAssocID="{3F14DD50-736F-4F42-A5CD-BE0AB1A4819B}" presName="parentText" presStyleLbl="node1" presStyleIdx="0" presStyleCnt="4">
        <dgm:presLayoutVars>
          <dgm:chMax val="0"/>
          <dgm:bulletEnabled val="1"/>
        </dgm:presLayoutVars>
      </dgm:prSet>
      <dgm:spPr/>
      <dgm:t>
        <a:bodyPr/>
        <a:lstStyle/>
        <a:p>
          <a:endParaRPr lang="en-US"/>
        </a:p>
      </dgm:t>
    </dgm:pt>
    <dgm:pt modelId="{0068DE32-E7C4-4931-AF00-D09FAFB63945}" type="pres">
      <dgm:prSet presAssocID="{AF910AF4-FA3D-462C-BD73-3CC14D04B838}" presName="spacer" presStyleCnt="0"/>
      <dgm:spPr/>
      <dgm:t>
        <a:bodyPr/>
        <a:lstStyle/>
        <a:p>
          <a:endParaRPr lang="en-US"/>
        </a:p>
      </dgm:t>
    </dgm:pt>
    <dgm:pt modelId="{6BE4C6B2-F016-425F-91E7-3D5EDBB06069}" type="pres">
      <dgm:prSet presAssocID="{4D11DA2B-FD26-485D-B878-37FA0BF5C6A1}" presName="parentText" presStyleLbl="node1" presStyleIdx="1" presStyleCnt="4">
        <dgm:presLayoutVars>
          <dgm:chMax val="0"/>
          <dgm:bulletEnabled val="1"/>
        </dgm:presLayoutVars>
      </dgm:prSet>
      <dgm:spPr/>
      <dgm:t>
        <a:bodyPr/>
        <a:lstStyle/>
        <a:p>
          <a:endParaRPr lang="en-US"/>
        </a:p>
      </dgm:t>
    </dgm:pt>
    <dgm:pt modelId="{3DA356BA-00A2-4083-AC45-16CD25339161}" type="pres">
      <dgm:prSet presAssocID="{5052E48A-381A-4169-B777-1CC00F6C7AEF}" presName="spacer" presStyleCnt="0"/>
      <dgm:spPr/>
      <dgm:t>
        <a:bodyPr/>
        <a:lstStyle/>
        <a:p>
          <a:endParaRPr lang="en-US"/>
        </a:p>
      </dgm:t>
    </dgm:pt>
    <dgm:pt modelId="{10449895-1FA5-4E06-9CFE-B774F725FCE1}" type="pres">
      <dgm:prSet presAssocID="{4F146DB5-D93C-4F17-9DD5-A373820597DF}" presName="parentText" presStyleLbl="node1" presStyleIdx="2" presStyleCnt="4" custLinFactNeighborX="-3140" custLinFactNeighborY="-1419">
        <dgm:presLayoutVars>
          <dgm:chMax val="0"/>
          <dgm:bulletEnabled val="1"/>
        </dgm:presLayoutVars>
      </dgm:prSet>
      <dgm:spPr/>
      <dgm:t>
        <a:bodyPr/>
        <a:lstStyle/>
        <a:p>
          <a:endParaRPr lang="en-US"/>
        </a:p>
      </dgm:t>
    </dgm:pt>
    <dgm:pt modelId="{4FD0712E-547C-47EC-9024-C5CC4FE244BF}" type="pres">
      <dgm:prSet presAssocID="{BF832995-AF66-47CE-B468-F40D28A22E0F}" presName="spacer" presStyleCnt="0"/>
      <dgm:spPr/>
      <dgm:t>
        <a:bodyPr/>
        <a:lstStyle/>
        <a:p>
          <a:endParaRPr lang="en-US"/>
        </a:p>
      </dgm:t>
    </dgm:pt>
    <dgm:pt modelId="{CB747666-306C-46E2-BA68-767EF7510DED}" type="pres">
      <dgm:prSet presAssocID="{8C609B80-DE31-4941-8B6A-3762784FE13E}" presName="parentText" presStyleLbl="node1" presStyleIdx="3" presStyleCnt="4">
        <dgm:presLayoutVars>
          <dgm:chMax val="0"/>
          <dgm:bulletEnabled val="1"/>
        </dgm:presLayoutVars>
      </dgm:prSet>
      <dgm:spPr/>
      <dgm:t>
        <a:bodyPr/>
        <a:lstStyle/>
        <a:p>
          <a:endParaRPr lang="en-US"/>
        </a:p>
      </dgm:t>
    </dgm:pt>
  </dgm:ptLst>
  <dgm:cxnLst>
    <dgm:cxn modelId="{8E99DA16-0D62-4559-B2DB-57EBC485FDA8}" srcId="{858FFBAC-E862-4944-A431-6582F29B71C7}" destId="{4F146DB5-D93C-4F17-9DD5-A373820597DF}" srcOrd="2" destOrd="0" parTransId="{59EF0DC5-A127-424B-874D-C01547C89FE1}" sibTransId="{BF832995-AF66-47CE-B468-F40D28A22E0F}"/>
    <dgm:cxn modelId="{83470A41-11AF-4B42-B41B-281985816C0C}" type="presOf" srcId="{8C609B80-DE31-4941-8B6A-3762784FE13E}" destId="{CB747666-306C-46E2-BA68-767EF7510DED}" srcOrd="0" destOrd="0" presId="urn:microsoft.com/office/officeart/2005/8/layout/vList2"/>
    <dgm:cxn modelId="{013523C7-22DB-4381-B032-0F381E3A48CF}" type="presOf" srcId="{858FFBAC-E862-4944-A431-6582F29B71C7}" destId="{2AC20D98-C934-4F1B-9D2D-B65351CE8EF0}" srcOrd="0" destOrd="0" presId="urn:microsoft.com/office/officeart/2005/8/layout/vList2"/>
    <dgm:cxn modelId="{A1A2DD6D-48A4-414E-8DCF-C4C14385EBF6}" srcId="{858FFBAC-E862-4944-A431-6582F29B71C7}" destId="{3F14DD50-736F-4F42-A5CD-BE0AB1A4819B}" srcOrd="0" destOrd="0" parTransId="{D59CFFF1-B069-4E70-8352-B8B6A4322CC5}" sibTransId="{AF910AF4-FA3D-462C-BD73-3CC14D04B838}"/>
    <dgm:cxn modelId="{330CD25B-B027-4075-B105-41201039F0AD}" type="presOf" srcId="{4F146DB5-D93C-4F17-9DD5-A373820597DF}" destId="{10449895-1FA5-4E06-9CFE-B774F725FCE1}" srcOrd="0" destOrd="0" presId="urn:microsoft.com/office/officeart/2005/8/layout/vList2"/>
    <dgm:cxn modelId="{AEBDD14C-FF0B-4771-8457-65F2145849CD}" srcId="{858FFBAC-E862-4944-A431-6582F29B71C7}" destId="{8C609B80-DE31-4941-8B6A-3762784FE13E}" srcOrd="3" destOrd="0" parTransId="{CD59F145-09FC-4F1D-84CA-8B79981D5306}" sibTransId="{9FBA9A20-6640-4321-85F7-4CB0CF7E44DF}"/>
    <dgm:cxn modelId="{25E00D24-6E5A-45DA-851F-7CD26120F227}" srcId="{858FFBAC-E862-4944-A431-6582F29B71C7}" destId="{4D11DA2B-FD26-485D-B878-37FA0BF5C6A1}" srcOrd="1" destOrd="0" parTransId="{62DD0BE1-AB00-41D1-AC18-4656DA4BFE3F}" sibTransId="{5052E48A-381A-4169-B777-1CC00F6C7AEF}"/>
    <dgm:cxn modelId="{7F3316CB-7DF6-48C9-8640-4A4BAE9E683F}" type="presOf" srcId="{3F14DD50-736F-4F42-A5CD-BE0AB1A4819B}" destId="{8BA2FF35-2A9F-4647-8B2D-9E35A24AED30}" srcOrd="0" destOrd="0" presId="urn:microsoft.com/office/officeart/2005/8/layout/vList2"/>
    <dgm:cxn modelId="{375F5E7E-1019-4605-90B4-D933FA819907}" type="presOf" srcId="{4D11DA2B-FD26-485D-B878-37FA0BF5C6A1}" destId="{6BE4C6B2-F016-425F-91E7-3D5EDBB06069}" srcOrd="0" destOrd="0" presId="urn:microsoft.com/office/officeart/2005/8/layout/vList2"/>
    <dgm:cxn modelId="{907FF832-F9FB-4DF6-ADCA-72F6DD3B51AE}" type="presParOf" srcId="{2AC20D98-C934-4F1B-9D2D-B65351CE8EF0}" destId="{8BA2FF35-2A9F-4647-8B2D-9E35A24AED30}" srcOrd="0" destOrd="0" presId="urn:microsoft.com/office/officeart/2005/8/layout/vList2"/>
    <dgm:cxn modelId="{B1F348F9-9E0E-413F-BAF6-37E6E04B8B18}" type="presParOf" srcId="{2AC20D98-C934-4F1B-9D2D-B65351CE8EF0}" destId="{0068DE32-E7C4-4931-AF00-D09FAFB63945}" srcOrd="1" destOrd="0" presId="urn:microsoft.com/office/officeart/2005/8/layout/vList2"/>
    <dgm:cxn modelId="{9EBB6851-AC81-4A7D-BFFF-58AA95EBEE4E}" type="presParOf" srcId="{2AC20D98-C934-4F1B-9D2D-B65351CE8EF0}" destId="{6BE4C6B2-F016-425F-91E7-3D5EDBB06069}" srcOrd="2" destOrd="0" presId="urn:microsoft.com/office/officeart/2005/8/layout/vList2"/>
    <dgm:cxn modelId="{CFBE9682-DC59-486F-932B-2D756D8061BF}" type="presParOf" srcId="{2AC20D98-C934-4F1B-9D2D-B65351CE8EF0}" destId="{3DA356BA-00A2-4083-AC45-16CD25339161}" srcOrd="3" destOrd="0" presId="urn:microsoft.com/office/officeart/2005/8/layout/vList2"/>
    <dgm:cxn modelId="{93399800-FB61-4DF2-BEB8-2B9C8B31BE0B}" type="presParOf" srcId="{2AC20D98-C934-4F1B-9D2D-B65351CE8EF0}" destId="{10449895-1FA5-4E06-9CFE-B774F725FCE1}" srcOrd="4" destOrd="0" presId="urn:microsoft.com/office/officeart/2005/8/layout/vList2"/>
    <dgm:cxn modelId="{BF1A45FB-D8B8-4E76-A31B-EE34C201270A}" type="presParOf" srcId="{2AC20D98-C934-4F1B-9D2D-B65351CE8EF0}" destId="{4FD0712E-547C-47EC-9024-C5CC4FE244BF}" srcOrd="5" destOrd="0" presId="urn:microsoft.com/office/officeart/2005/8/layout/vList2"/>
    <dgm:cxn modelId="{A9231ABA-13D4-40E0-8E32-0EAF972D7204}" type="presParOf" srcId="{2AC20D98-C934-4F1B-9D2D-B65351CE8EF0}" destId="{CB747666-306C-46E2-BA68-767EF7510DE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8FFBAC-E862-4944-A431-6582F29B71C7}"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3F14DD50-736F-4F42-A5CD-BE0AB1A4819B}">
      <dgm:prSet/>
      <dgm:spPr>
        <a:solidFill>
          <a:srgbClr val="6C286B"/>
        </a:solidFill>
        <a:ln>
          <a:noFill/>
        </a:ln>
      </dgm:spPr>
      <dgm:t>
        <a:bodyPr/>
        <a:lstStyle/>
        <a:p>
          <a:pPr rtl="0"/>
          <a:r>
            <a:rPr lang="en-GB" dirty="0" smtClean="0"/>
            <a:t>Cloud &amp; </a:t>
          </a:r>
          <a:r>
            <a:rPr lang="en-GB" dirty="0" err="1" smtClean="0"/>
            <a:t>vDC</a:t>
          </a:r>
          <a:r>
            <a:rPr lang="en-GB" dirty="0" smtClean="0"/>
            <a:t> Data Security Challenges </a:t>
          </a:r>
          <a:endParaRPr lang="en-US" dirty="0"/>
        </a:p>
      </dgm:t>
    </dgm:pt>
    <dgm:pt modelId="{D59CFFF1-B069-4E70-8352-B8B6A4322CC5}" type="parTrans" cxnId="{A1A2DD6D-48A4-414E-8DCF-C4C14385EBF6}">
      <dgm:prSet/>
      <dgm:spPr/>
      <dgm:t>
        <a:bodyPr/>
        <a:lstStyle/>
        <a:p>
          <a:endParaRPr lang="en-US"/>
        </a:p>
      </dgm:t>
    </dgm:pt>
    <dgm:pt modelId="{AF910AF4-FA3D-462C-BD73-3CC14D04B838}" type="sibTrans" cxnId="{A1A2DD6D-48A4-414E-8DCF-C4C14385EBF6}">
      <dgm:prSet/>
      <dgm:spPr/>
      <dgm:t>
        <a:bodyPr/>
        <a:lstStyle/>
        <a:p>
          <a:endParaRPr lang="en-US"/>
        </a:p>
      </dgm:t>
    </dgm:pt>
    <dgm:pt modelId="{4D11DA2B-FD26-485D-B878-37FA0BF5C6A1}">
      <dgm:prSet/>
      <dgm:spPr/>
      <dgm:t>
        <a:bodyPr/>
        <a:lstStyle/>
        <a:p>
          <a:pPr rtl="0"/>
          <a:r>
            <a:rPr lang="en-GB" dirty="0" smtClean="0"/>
            <a:t>PCI Version 2.0 &amp;  Encryption for Data Security</a:t>
          </a:r>
          <a:endParaRPr lang="en-US" dirty="0"/>
        </a:p>
      </dgm:t>
    </dgm:pt>
    <dgm:pt modelId="{62DD0BE1-AB00-41D1-AC18-4656DA4BFE3F}" type="parTrans" cxnId="{25E00D24-6E5A-45DA-851F-7CD26120F227}">
      <dgm:prSet/>
      <dgm:spPr/>
      <dgm:t>
        <a:bodyPr/>
        <a:lstStyle/>
        <a:p>
          <a:endParaRPr lang="en-US"/>
        </a:p>
      </dgm:t>
    </dgm:pt>
    <dgm:pt modelId="{5052E48A-381A-4169-B777-1CC00F6C7AEF}" type="sibTrans" cxnId="{25E00D24-6E5A-45DA-851F-7CD26120F227}">
      <dgm:prSet/>
      <dgm:spPr/>
      <dgm:t>
        <a:bodyPr/>
        <a:lstStyle/>
        <a:p>
          <a:endParaRPr lang="en-US"/>
        </a:p>
      </dgm:t>
    </dgm:pt>
    <dgm:pt modelId="{4F146DB5-D93C-4F17-9DD5-A373820597DF}">
      <dgm:prSet/>
      <dgm:spPr>
        <a:solidFill>
          <a:srgbClr val="FF0000"/>
        </a:solidFill>
      </dgm:spPr>
      <dgm:t>
        <a:bodyPr/>
        <a:lstStyle/>
        <a:p>
          <a:pPr rtl="0"/>
          <a:r>
            <a:rPr lang="en-US" dirty="0" smtClean="0"/>
            <a:t>Recommended Steps</a:t>
          </a:r>
          <a:endParaRPr lang="en-US" dirty="0"/>
        </a:p>
      </dgm:t>
    </dgm:pt>
    <dgm:pt modelId="{59EF0DC5-A127-424B-874D-C01547C89FE1}" type="parTrans" cxnId="{8E99DA16-0D62-4559-B2DB-57EBC485FDA8}">
      <dgm:prSet/>
      <dgm:spPr/>
      <dgm:t>
        <a:bodyPr/>
        <a:lstStyle/>
        <a:p>
          <a:endParaRPr lang="en-US"/>
        </a:p>
      </dgm:t>
    </dgm:pt>
    <dgm:pt modelId="{BF832995-AF66-47CE-B468-F40D28A22E0F}" type="sibTrans" cxnId="{8E99DA16-0D62-4559-B2DB-57EBC485FDA8}">
      <dgm:prSet/>
      <dgm:spPr/>
      <dgm:t>
        <a:bodyPr/>
        <a:lstStyle/>
        <a:p>
          <a:endParaRPr lang="en-US"/>
        </a:p>
      </dgm:t>
    </dgm:pt>
    <dgm:pt modelId="{8C609B80-DE31-4941-8B6A-3762784FE13E}">
      <dgm:prSet/>
      <dgm:spPr/>
      <dgm:t>
        <a:bodyPr/>
        <a:lstStyle/>
        <a:p>
          <a:pPr rtl="0"/>
          <a:r>
            <a:rPr lang="en-GB" dirty="0" smtClean="0"/>
            <a:t>SafeNet Inc.</a:t>
          </a:r>
          <a:endParaRPr lang="en-US" dirty="0"/>
        </a:p>
      </dgm:t>
    </dgm:pt>
    <dgm:pt modelId="{CD59F145-09FC-4F1D-84CA-8B79981D5306}" type="parTrans" cxnId="{AEBDD14C-FF0B-4771-8457-65F2145849CD}">
      <dgm:prSet/>
      <dgm:spPr/>
      <dgm:t>
        <a:bodyPr/>
        <a:lstStyle/>
        <a:p>
          <a:endParaRPr lang="en-US"/>
        </a:p>
      </dgm:t>
    </dgm:pt>
    <dgm:pt modelId="{9FBA9A20-6640-4321-85F7-4CB0CF7E44DF}" type="sibTrans" cxnId="{AEBDD14C-FF0B-4771-8457-65F2145849CD}">
      <dgm:prSet/>
      <dgm:spPr/>
      <dgm:t>
        <a:bodyPr/>
        <a:lstStyle/>
        <a:p>
          <a:endParaRPr lang="en-US"/>
        </a:p>
      </dgm:t>
    </dgm:pt>
    <dgm:pt modelId="{2AC20D98-C934-4F1B-9D2D-B65351CE8EF0}" type="pres">
      <dgm:prSet presAssocID="{858FFBAC-E862-4944-A431-6582F29B71C7}" presName="linear" presStyleCnt="0">
        <dgm:presLayoutVars>
          <dgm:animLvl val="lvl"/>
          <dgm:resizeHandles val="exact"/>
        </dgm:presLayoutVars>
      </dgm:prSet>
      <dgm:spPr/>
      <dgm:t>
        <a:bodyPr/>
        <a:lstStyle/>
        <a:p>
          <a:endParaRPr lang="en-US"/>
        </a:p>
      </dgm:t>
    </dgm:pt>
    <dgm:pt modelId="{8BA2FF35-2A9F-4647-8B2D-9E35A24AED30}" type="pres">
      <dgm:prSet presAssocID="{3F14DD50-736F-4F42-A5CD-BE0AB1A4819B}" presName="parentText" presStyleLbl="node1" presStyleIdx="0" presStyleCnt="4">
        <dgm:presLayoutVars>
          <dgm:chMax val="0"/>
          <dgm:bulletEnabled val="1"/>
        </dgm:presLayoutVars>
      </dgm:prSet>
      <dgm:spPr/>
      <dgm:t>
        <a:bodyPr/>
        <a:lstStyle/>
        <a:p>
          <a:endParaRPr lang="en-US"/>
        </a:p>
      </dgm:t>
    </dgm:pt>
    <dgm:pt modelId="{0068DE32-E7C4-4931-AF00-D09FAFB63945}" type="pres">
      <dgm:prSet presAssocID="{AF910AF4-FA3D-462C-BD73-3CC14D04B838}" presName="spacer" presStyleCnt="0"/>
      <dgm:spPr/>
      <dgm:t>
        <a:bodyPr/>
        <a:lstStyle/>
        <a:p>
          <a:endParaRPr lang="en-US"/>
        </a:p>
      </dgm:t>
    </dgm:pt>
    <dgm:pt modelId="{6BE4C6B2-F016-425F-91E7-3D5EDBB06069}" type="pres">
      <dgm:prSet presAssocID="{4D11DA2B-FD26-485D-B878-37FA0BF5C6A1}" presName="parentText" presStyleLbl="node1" presStyleIdx="1" presStyleCnt="4">
        <dgm:presLayoutVars>
          <dgm:chMax val="0"/>
          <dgm:bulletEnabled val="1"/>
        </dgm:presLayoutVars>
      </dgm:prSet>
      <dgm:spPr/>
      <dgm:t>
        <a:bodyPr/>
        <a:lstStyle/>
        <a:p>
          <a:endParaRPr lang="en-US"/>
        </a:p>
      </dgm:t>
    </dgm:pt>
    <dgm:pt modelId="{3DA356BA-00A2-4083-AC45-16CD25339161}" type="pres">
      <dgm:prSet presAssocID="{5052E48A-381A-4169-B777-1CC00F6C7AEF}" presName="spacer" presStyleCnt="0"/>
      <dgm:spPr/>
      <dgm:t>
        <a:bodyPr/>
        <a:lstStyle/>
        <a:p>
          <a:endParaRPr lang="en-US"/>
        </a:p>
      </dgm:t>
    </dgm:pt>
    <dgm:pt modelId="{10449895-1FA5-4E06-9CFE-B774F725FCE1}" type="pres">
      <dgm:prSet presAssocID="{4F146DB5-D93C-4F17-9DD5-A373820597DF}" presName="parentText" presStyleLbl="node1" presStyleIdx="2" presStyleCnt="4" custLinFactNeighborX="-3140" custLinFactNeighborY="-1419">
        <dgm:presLayoutVars>
          <dgm:chMax val="0"/>
          <dgm:bulletEnabled val="1"/>
        </dgm:presLayoutVars>
      </dgm:prSet>
      <dgm:spPr/>
      <dgm:t>
        <a:bodyPr/>
        <a:lstStyle/>
        <a:p>
          <a:endParaRPr lang="en-US"/>
        </a:p>
      </dgm:t>
    </dgm:pt>
    <dgm:pt modelId="{4FD0712E-547C-47EC-9024-C5CC4FE244BF}" type="pres">
      <dgm:prSet presAssocID="{BF832995-AF66-47CE-B468-F40D28A22E0F}" presName="spacer" presStyleCnt="0"/>
      <dgm:spPr/>
      <dgm:t>
        <a:bodyPr/>
        <a:lstStyle/>
        <a:p>
          <a:endParaRPr lang="en-US"/>
        </a:p>
      </dgm:t>
    </dgm:pt>
    <dgm:pt modelId="{CB747666-306C-46E2-BA68-767EF7510DED}" type="pres">
      <dgm:prSet presAssocID="{8C609B80-DE31-4941-8B6A-3762784FE13E}" presName="parentText" presStyleLbl="node1" presStyleIdx="3" presStyleCnt="4">
        <dgm:presLayoutVars>
          <dgm:chMax val="0"/>
          <dgm:bulletEnabled val="1"/>
        </dgm:presLayoutVars>
      </dgm:prSet>
      <dgm:spPr/>
      <dgm:t>
        <a:bodyPr/>
        <a:lstStyle/>
        <a:p>
          <a:endParaRPr lang="en-US"/>
        </a:p>
      </dgm:t>
    </dgm:pt>
  </dgm:ptLst>
  <dgm:cxnLst>
    <dgm:cxn modelId="{8E99DA16-0D62-4559-B2DB-57EBC485FDA8}" srcId="{858FFBAC-E862-4944-A431-6582F29B71C7}" destId="{4F146DB5-D93C-4F17-9DD5-A373820597DF}" srcOrd="2" destOrd="0" parTransId="{59EF0DC5-A127-424B-874D-C01547C89FE1}" sibTransId="{BF832995-AF66-47CE-B468-F40D28A22E0F}"/>
    <dgm:cxn modelId="{42C6C6AF-B9A3-4599-9F19-DC13F39CBDF1}" type="presOf" srcId="{3F14DD50-736F-4F42-A5CD-BE0AB1A4819B}" destId="{8BA2FF35-2A9F-4647-8B2D-9E35A24AED30}" srcOrd="0" destOrd="0" presId="urn:microsoft.com/office/officeart/2005/8/layout/vList2"/>
    <dgm:cxn modelId="{F01FD9F4-0A0F-4BE5-82F5-31AC81059202}" type="presOf" srcId="{4F146DB5-D93C-4F17-9DD5-A373820597DF}" destId="{10449895-1FA5-4E06-9CFE-B774F725FCE1}" srcOrd="0" destOrd="0" presId="urn:microsoft.com/office/officeart/2005/8/layout/vList2"/>
    <dgm:cxn modelId="{A1A2DD6D-48A4-414E-8DCF-C4C14385EBF6}" srcId="{858FFBAC-E862-4944-A431-6582F29B71C7}" destId="{3F14DD50-736F-4F42-A5CD-BE0AB1A4819B}" srcOrd="0" destOrd="0" parTransId="{D59CFFF1-B069-4E70-8352-B8B6A4322CC5}" sibTransId="{AF910AF4-FA3D-462C-BD73-3CC14D04B838}"/>
    <dgm:cxn modelId="{AEBDD14C-FF0B-4771-8457-65F2145849CD}" srcId="{858FFBAC-E862-4944-A431-6582F29B71C7}" destId="{8C609B80-DE31-4941-8B6A-3762784FE13E}" srcOrd="3" destOrd="0" parTransId="{CD59F145-09FC-4F1D-84CA-8B79981D5306}" sibTransId="{9FBA9A20-6640-4321-85F7-4CB0CF7E44DF}"/>
    <dgm:cxn modelId="{C2FF8ED6-1119-42AF-9753-DC61C6AF94B2}" type="presOf" srcId="{858FFBAC-E862-4944-A431-6582F29B71C7}" destId="{2AC20D98-C934-4F1B-9D2D-B65351CE8EF0}" srcOrd="0" destOrd="0" presId="urn:microsoft.com/office/officeart/2005/8/layout/vList2"/>
    <dgm:cxn modelId="{25E00D24-6E5A-45DA-851F-7CD26120F227}" srcId="{858FFBAC-E862-4944-A431-6582F29B71C7}" destId="{4D11DA2B-FD26-485D-B878-37FA0BF5C6A1}" srcOrd="1" destOrd="0" parTransId="{62DD0BE1-AB00-41D1-AC18-4656DA4BFE3F}" sibTransId="{5052E48A-381A-4169-B777-1CC00F6C7AEF}"/>
    <dgm:cxn modelId="{0466CD9E-FACF-48EA-8994-20245230AC0C}" type="presOf" srcId="{8C609B80-DE31-4941-8B6A-3762784FE13E}" destId="{CB747666-306C-46E2-BA68-767EF7510DED}" srcOrd="0" destOrd="0" presId="urn:microsoft.com/office/officeart/2005/8/layout/vList2"/>
    <dgm:cxn modelId="{06A23EA8-7821-4A57-A780-DFAAA2BABAC9}" type="presOf" srcId="{4D11DA2B-FD26-485D-B878-37FA0BF5C6A1}" destId="{6BE4C6B2-F016-425F-91E7-3D5EDBB06069}" srcOrd="0" destOrd="0" presId="urn:microsoft.com/office/officeart/2005/8/layout/vList2"/>
    <dgm:cxn modelId="{D9A5B711-B058-4654-B6A4-20E528387FB7}" type="presParOf" srcId="{2AC20D98-C934-4F1B-9D2D-B65351CE8EF0}" destId="{8BA2FF35-2A9F-4647-8B2D-9E35A24AED30}" srcOrd="0" destOrd="0" presId="urn:microsoft.com/office/officeart/2005/8/layout/vList2"/>
    <dgm:cxn modelId="{6F2AECA4-0A17-40F1-A82C-94EA03D8B45F}" type="presParOf" srcId="{2AC20D98-C934-4F1B-9D2D-B65351CE8EF0}" destId="{0068DE32-E7C4-4931-AF00-D09FAFB63945}" srcOrd="1" destOrd="0" presId="urn:microsoft.com/office/officeart/2005/8/layout/vList2"/>
    <dgm:cxn modelId="{DA624190-5977-4645-9E21-F5541488DEFC}" type="presParOf" srcId="{2AC20D98-C934-4F1B-9D2D-B65351CE8EF0}" destId="{6BE4C6B2-F016-425F-91E7-3D5EDBB06069}" srcOrd="2" destOrd="0" presId="urn:microsoft.com/office/officeart/2005/8/layout/vList2"/>
    <dgm:cxn modelId="{0551CE29-EEA8-48B0-83F9-CBBB737EEEEB}" type="presParOf" srcId="{2AC20D98-C934-4F1B-9D2D-B65351CE8EF0}" destId="{3DA356BA-00A2-4083-AC45-16CD25339161}" srcOrd="3" destOrd="0" presId="urn:microsoft.com/office/officeart/2005/8/layout/vList2"/>
    <dgm:cxn modelId="{1B908CBB-9EF6-4E01-9849-81C7ADF779BB}" type="presParOf" srcId="{2AC20D98-C934-4F1B-9D2D-B65351CE8EF0}" destId="{10449895-1FA5-4E06-9CFE-B774F725FCE1}" srcOrd="4" destOrd="0" presId="urn:microsoft.com/office/officeart/2005/8/layout/vList2"/>
    <dgm:cxn modelId="{7FAC3D5B-19F8-4E7A-8FEA-B1F78D1717DE}" type="presParOf" srcId="{2AC20D98-C934-4F1B-9D2D-B65351CE8EF0}" destId="{4FD0712E-547C-47EC-9024-C5CC4FE244BF}" srcOrd="5" destOrd="0" presId="urn:microsoft.com/office/officeart/2005/8/layout/vList2"/>
    <dgm:cxn modelId="{1B722855-6A16-4114-B0B5-52669E4AFEA7}" type="presParOf" srcId="{2AC20D98-C934-4F1B-9D2D-B65351CE8EF0}" destId="{CB747666-306C-46E2-BA68-767EF7510DE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2FF35-2A9F-4647-8B2D-9E35A24AED30}">
      <dsp:nvSpPr>
        <dsp:cNvPr id="0" name=""/>
        <dsp:cNvSpPr/>
      </dsp:nvSpPr>
      <dsp:spPr>
        <a:xfrm>
          <a:off x="0" y="678261"/>
          <a:ext cx="8610600" cy="725399"/>
        </a:xfrm>
        <a:prstGeom prst="roundRect">
          <a:avLst/>
        </a:prstGeom>
        <a:solidFill>
          <a:srgbClr val="FF0000"/>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Cloud &amp; </a:t>
          </a:r>
          <a:r>
            <a:rPr lang="en-GB" sz="3100" kern="1200" dirty="0" err="1" smtClean="0"/>
            <a:t>vDC</a:t>
          </a:r>
          <a:r>
            <a:rPr lang="en-GB" sz="3100" kern="1200" dirty="0" smtClean="0"/>
            <a:t> Data Security Challenges </a:t>
          </a:r>
          <a:endParaRPr lang="en-US" sz="3100" kern="1200" dirty="0"/>
        </a:p>
      </dsp:txBody>
      <dsp:txXfrm>
        <a:off x="35411" y="713672"/>
        <a:ext cx="8539778" cy="654577"/>
      </dsp:txXfrm>
    </dsp:sp>
    <dsp:sp modelId="{6BE4C6B2-F016-425F-91E7-3D5EDBB06069}">
      <dsp:nvSpPr>
        <dsp:cNvPr id="0" name=""/>
        <dsp:cNvSpPr/>
      </dsp:nvSpPr>
      <dsp:spPr>
        <a:xfrm>
          <a:off x="0" y="1492941"/>
          <a:ext cx="8610600" cy="7253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PCI Version 2.0 &amp;  Encryption for Data Security</a:t>
          </a:r>
          <a:endParaRPr lang="en-US" sz="3100" kern="1200" dirty="0"/>
        </a:p>
      </dsp:txBody>
      <dsp:txXfrm>
        <a:off x="35411" y="1528352"/>
        <a:ext cx="8539778" cy="654577"/>
      </dsp:txXfrm>
    </dsp:sp>
    <dsp:sp modelId="{10449895-1FA5-4E06-9CFE-B774F725FCE1}">
      <dsp:nvSpPr>
        <dsp:cNvPr id="0" name=""/>
        <dsp:cNvSpPr/>
      </dsp:nvSpPr>
      <dsp:spPr>
        <a:xfrm>
          <a:off x="0" y="2306354"/>
          <a:ext cx="8610600" cy="7253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Recommended Steps</a:t>
          </a:r>
          <a:endParaRPr lang="en-US" sz="3100" kern="1200" dirty="0"/>
        </a:p>
      </dsp:txBody>
      <dsp:txXfrm>
        <a:off x="35411" y="2341765"/>
        <a:ext cx="8539778" cy="654577"/>
      </dsp:txXfrm>
    </dsp:sp>
    <dsp:sp modelId="{CB747666-306C-46E2-BA68-767EF7510DED}">
      <dsp:nvSpPr>
        <dsp:cNvPr id="0" name=""/>
        <dsp:cNvSpPr/>
      </dsp:nvSpPr>
      <dsp:spPr>
        <a:xfrm>
          <a:off x="0" y="3122301"/>
          <a:ext cx="8610600" cy="7253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SafeNet Inc.</a:t>
          </a:r>
          <a:endParaRPr lang="en-US" sz="3100" kern="1200" dirty="0"/>
        </a:p>
      </dsp:txBody>
      <dsp:txXfrm>
        <a:off x="35411" y="3157712"/>
        <a:ext cx="8539778" cy="654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2FF35-2A9F-4647-8B2D-9E35A24AED30}">
      <dsp:nvSpPr>
        <dsp:cNvPr id="0" name=""/>
        <dsp:cNvSpPr/>
      </dsp:nvSpPr>
      <dsp:spPr>
        <a:xfrm>
          <a:off x="0" y="678261"/>
          <a:ext cx="8610600" cy="725399"/>
        </a:xfrm>
        <a:prstGeom prst="roundRect">
          <a:avLst/>
        </a:prstGeom>
        <a:solidFill>
          <a:srgbClr val="6C286B"/>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Cloud &amp; </a:t>
          </a:r>
          <a:r>
            <a:rPr lang="en-GB" sz="3100" kern="1200" dirty="0" err="1" smtClean="0"/>
            <a:t>vDC</a:t>
          </a:r>
          <a:r>
            <a:rPr lang="en-GB" sz="3100" kern="1200" dirty="0" smtClean="0"/>
            <a:t> Data Security Challenges </a:t>
          </a:r>
          <a:endParaRPr lang="en-US" sz="3100" kern="1200" dirty="0"/>
        </a:p>
      </dsp:txBody>
      <dsp:txXfrm>
        <a:off x="35411" y="713672"/>
        <a:ext cx="8539778" cy="654577"/>
      </dsp:txXfrm>
    </dsp:sp>
    <dsp:sp modelId="{6BE4C6B2-F016-425F-91E7-3D5EDBB06069}">
      <dsp:nvSpPr>
        <dsp:cNvPr id="0" name=""/>
        <dsp:cNvSpPr/>
      </dsp:nvSpPr>
      <dsp:spPr>
        <a:xfrm>
          <a:off x="0" y="1492941"/>
          <a:ext cx="8610600" cy="7253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PCI Version 2.0 &amp;  Encryption for Data Security</a:t>
          </a:r>
          <a:endParaRPr lang="en-US" sz="3100" kern="1200" dirty="0"/>
        </a:p>
      </dsp:txBody>
      <dsp:txXfrm>
        <a:off x="35411" y="1528352"/>
        <a:ext cx="8539778" cy="654577"/>
      </dsp:txXfrm>
    </dsp:sp>
    <dsp:sp modelId="{10449895-1FA5-4E06-9CFE-B774F725FCE1}">
      <dsp:nvSpPr>
        <dsp:cNvPr id="0" name=""/>
        <dsp:cNvSpPr/>
      </dsp:nvSpPr>
      <dsp:spPr>
        <a:xfrm>
          <a:off x="0" y="2306354"/>
          <a:ext cx="8610600" cy="725399"/>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Recommended Steps</a:t>
          </a:r>
          <a:endParaRPr lang="en-US" sz="3100" kern="1200" dirty="0"/>
        </a:p>
      </dsp:txBody>
      <dsp:txXfrm>
        <a:off x="35411" y="2341765"/>
        <a:ext cx="8539778" cy="654577"/>
      </dsp:txXfrm>
    </dsp:sp>
    <dsp:sp modelId="{CB747666-306C-46E2-BA68-767EF7510DED}">
      <dsp:nvSpPr>
        <dsp:cNvPr id="0" name=""/>
        <dsp:cNvSpPr/>
      </dsp:nvSpPr>
      <dsp:spPr>
        <a:xfrm>
          <a:off x="0" y="3122301"/>
          <a:ext cx="8610600" cy="7253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SafeNet Inc.</a:t>
          </a:r>
          <a:endParaRPr lang="en-US" sz="3100" kern="1200" dirty="0"/>
        </a:p>
      </dsp:txBody>
      <dsp:txXfrm>
        <a:off x="35411" y="3157712"/>
        <a:ext cx="8539778" cy="654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763000"/>
            <a:ext cx="6858000" cy="3810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2BC7AC7-295C-46D4-B434-E7E3F0664B0B}" type="datetimeFigureOut">
              <a:rPr lang="en-US"/>
              <a:pPr>
                <a:defRPr/>
              </a:pPr>
              <a:t>10/30/2012</a:t>
            </a:fld>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solidFill>
                  <a:schemeClr val="bg1"/>
                </a:solidFill>
                <a:latin typeface="+mn-lt"/>
              </a:defRPr>
            </a:lvl1pPr>
          </a:lstStyle>
          <a:p>
            <a:pPr>
              <a:defRPr/>
            </a:pPr>
            <a:fld id="{87494D4F-214C-41D3-B4DA-D9CAB2D667B2}" type="slidenum">
              <a:rPr lang="en-US"/>
              <a:pPr>
                <a:defRPr/>
              </a:pPr>
              <a:t>‹#›</a:t>
            </a:fld>
            <a:endParaRPr lang="en-US" dirty="0"/>
          </a:p>
        </p:txBody>
      </p:sp>
      <p:pic>
        <p:nvPicPr>
          <p:cNvPr id="6149" name="Picture 5" descr="logo.gif"/>
          <p:cNvPicPr>
            <a:picLocks noChangeAspect="1"/>
          </p:cNvPicPr>
          <p:nvPr/>
        </p:nvPicPr>
        <p:blipFill>
          <a:blip r:embed="rId2" cstate="print"/>
          <a:srcRect/>
          <a:stretch>
            <a:fillRect/>
          </a:stretch>
        </p:blipFill>
        <p:spPr bwMode="auto">
          <a:xfrm>
            <a:off x="187325" y="76200"/>
            <a:ext cx="1260475" cy="508000"/>
          </a:xfrm>
          <a:prstGeom prst="rect">
            <a:avLst/>
          </a:prstGeom>
          <a:noFill/>
          <a:ln w="9525">
            <a:noFill/>
            <a:miter lim="800000"/>
            <a:headEnd/>
            <a:tailEnd/>
          </a:ln>
        </p:spPr>
      </p:pic>
    </p:spTree>
    <p:extLst>
      <p:ext uri="{BB962C8B-B14F-4D97-AF65-F5344CB8AC3E}">
        <p14:creationId xmlns:p14="http://schemas.microsoft.com/office/powerpoint/2010/main" val="36175200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D679CB3-3A08-4E1E-AAA0-FCB588B07180}" type="datetimeFigureOut">
              <a:rPr lang="en-US"/>
              <a:pPr>
                <a:defRPr/>
              </a:pPr>
              <a:t>10/30/2012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smtClean="0"/>
              <a:t>© SafeNet Confidential and Proprietary</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EB2A8E0-2B4F-4667-A6F9-9AA67B1A88BD}" type="slidenum">
              <a:rPr lang="en-US"/>
              <a:pPr>
                <a:defRPr/>
              </a:pPr>
              <a:t>‹#›</a:t>
            </a:fld>
            <a:endParaRPr lang="en-US" dirty="0"/>
          </a:p>
        </p:txBody>
      </p:sp>
      <p:pic>
        <p:nvPicPr>
          <p:cNvPr id="5127" name="Picture 7" descr="logo.gif"/>
          <p:cNvPicPr>
            <a:picLocks noChangeAspect="1"/>
          </p:cNvPicPr>
          <p:nvPr/>
        </p:nvPicPr>
        <p:blipFill>
          <a:blip r:embed="rId2"/>
          <a:srcRect/>
          <a:stretch>
            <a:fillRect/>
          </a:stretch>
        </p:blipFill>
        <p:spPr bwMode="auto">
          <a:xfrm>
            <a:off x="111125" y="76200"/>
            <a:ext cx="1260475" cy="508000"/>
          </a:xfrm>
          <a:prstGeom prst="rect">
            <a:avLst/>
          </a:prstGeom>
          <a:noFill/>
          <a:ln w="9525">
            <a:noFill/>
            <a:miter lim="800000"/>
            <a:headEnd/>
            <a:tailEnd/>
          </a:ln>
        </p:spPr>
      </p:pic>
    </p:spTree>
    <p:extLst>
      <p:ext uri="{BB962C8B-B14F-4D97-AF65-F5344CB8AC3E}">
        <p14:creationId xmlns:p14="http://schemas.microsoft.com/office/powerpoint/2010/main" val="1648790101"/>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afenet-inc.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Presentation outline; ‘Today’s threat landscape, emerging European regulations combined with new technologies are impacting the way banks are delivering services to their customers.</a:t>
            </a:r>
          </a:p>
          <a:p>
            <a:r>
              <a:rPr lang="en-GB" sz="1200" kern="1200" dirty="0" smtClean="0">
                <a:solidFill>
                  <a:schemeClr val="tx1"/>
                </a:solidFill>
                <a:latin typeface="+mn-lt"/>
                <a:ea typeface="+mn-ea"/>
                <a:cs typeface="+mn-cs"/>
              </a:rPr>
              <a:t>How can we take advantage of this market intelligence to protect information, provide innovative services and deliver efficiencies to the business?’</a:t>
            </a: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How does encryption help?</a:t>
            </a:r>
          </a:p>
          <a:p>
            <a:endParaRPr lang="en-US" dirty="0" smtClean="0"/>
          </a:p>
          <a:p>
            <a:r>
              <a:rPr lang="en-US" dirty="0" smtClean="0"/>
              <a:t>We talked about encryption as strategic</a:t>
            </a:r>
            <a:r>
              <a:rPr lang="en-US" baseline="0" dirty="0" smtClean="0"/>
              <a:t> enabler to mitigate security risks while moving sensitive data  into virtualized and cloud environment.</a:t>
            </a:r>
          </a:p>
          <a:p>
            <a:r>
              <a:rPr lang="en-US" baseline="0" dirty="0" smtClean="0"/>
              <a:t>Question is “how does encryption help?” </a:t>
            </a:r>
          </a:p>
          <a:p>
            <a:r>
              <a:rPr lang="en-US" baseline="0" dirty="0" smtClean="0"/>
              <a:t>I have the same slide where I explained various principles and issues. Now I am going to describe how encryption  addresses these issues.</a:t>
            </a:r>
          </a:p>
          <a:p>
            <a:endParaRPr lang="en-US" dirty="0" smtClean="0"/>
          </a:p>
          <a:p>
            <a:pPr defTabSz="914350"/>
            <a:r>
              <a:rPr lang="en-US" dirty="0" smtClean="0">
                <a:latin typeface="Calibri" pitchFamily="34" charset="0"/>
                <a:cs typeface="Calibri" pitchFamily="34" charset="0"/>
              </a:rPr>
              <a:t>Control access to </a:t>
            </a:r>
            <a:r>
              <a:rPr lang="en-US" i="1" dirty="0" smtClean="0">
                <a:solidFill>
                  <a:schemeClr val="accent2"/>
                </a:solidFill>
                <a:latin typeface="Calibri" pitchFamily="34" charset="0"/>
                <a:cs typeface="Calibri" pitchFamily="34" charset="0"/>
              </a:rPr>
              <a:t>&lt;sensitive data&gt;  ----  </a:t>
            </a:r>
            <a:r>
              <a:rPr lang="en-US" dirty="0" smtClean="0">
                <a:latin typeface="Calibri" pitchFamily="34" charset="0"/>
                <a:cs typeface="Calibri" pitchFamily="34" charset="0"/>
              </a:rPr>
              <a:t>Encryption enables authentication and authorization layer.</a:t>
            </a:r>
          </a:p>
          <a:p>
            <a:pPr defTabSz="914350"/>
            <a:endParaRPr lang="en-US" dirty="0" smtClean="0">
              <a:latin typeface="Calibri" pitchFamily="34" charset="0"/>
              <a:cs typeface="Calibri" pitchFamily="34" charset="0"/>
            </a:endParaRPr>
          </a:p>
          <a:p>
            <a:pPr defTabSz="914350"/>
            <a:r>
              <a:rPr lang="en-US" dirty="0" smtClean="0">
                <a:latin typeface="Calibri" pitchFamily="34" charset="0"/>
                <a:cs typeface="Calibri" pitchFamily="34" charset="0"/>
              </a:rPr>
              <a:t>Optional </a:t>
            </a:r>
            <a:r>
              <a:rPr lang="en-US" i="1" dirty="0" smtClean="0">
                <a:solidFill>
                  <a:schemeClr val="accent2"/>
                </a:solidFill>
                <a:latin typeface="Calibri" pitchFamily="34" charset="0"/>
                <a:cs typeface="Calibri" pitchFamily="34" charset="0"/>
              </a:rPr>
              <a:t>&lt;sensitive data&gt; </a:t>
            </a:r>
            <a:r>
              <a:rPr lang="en-US" dirty="0" smtClean="0">
                <a:latin typeface="Calibri" pitchFamily="34" charset="0"/>
                <a:cs typeface="Calibri" pitchFamily="34" charset="0"/>
              </a:rPr>
              <a:t>encrypt at rest   ----  Encryption directly addresses many regulatory requirements. Shows high standard of care.</a:t>
            </a:r>
          </a:p>
          <a:p>
            <a:pPr defTabSz="914350"/>
            <a:endParaRPr lang="en-US" dirty="0" smtClean="0">
              <a:latin typeface="Calibri" pitchFamily="34" charset="0"/>
              <a:cs typeface="Calibri" pitchFamily="34" charset="0"/>
            </a:endParaRPr>
          </a:p>
          <a:p>
            <a:pPr defTabSz="914350"/>
            <a:r>
              <a:rPr lang="en-US" dirty="0" smtClean="0">
                <a:latin typeface="Calibri" pitchFamily="34" charset="0"/>
                <a:cs typeface="Calibri" pitchFamily="34" charset="0"/>
              </a:rPr>
              <a:t>Keep </a:t>
            </a:r>
            <a:r>
              <a:rPr lang="en-US" i="1" dirty="0" smtClean="0">
                <a:solidFill>
                  <a:schemeClr val="accent2"/>
                </a:solidFill>
                <a:latin typeface="Calibri" pitchFamily="34" charset="0"/>
                <a:cs typeface="Calibri" pitchFamily="34" charset="0"/>
              </a:rPr>
              <a:t>&lt;sensitive data&gt; </a:t>
            </a:r>
            <a:r>
              <a:rPr lang="en-US" dirty="0" smtClean="0">
                <a:latin typeface="Calibri" pitchFamily="34" charset="0"/>
                <a:cs typeface="Calibri" pitchFamily="34" charset="0"/>
              </a:rPr>
              <a:t>confidential ---- Encryption fundamentally isolates your data from other tenants in a share cloud environment, shields from unauthorized data breach.</a:t>
            </a:r>
          </a:p>
          <a:p>
            <a:pPr defTabSz="914350"/>
            <a:endParaRPr lang="en-US" dirty="0" smtClean="0">
              <a:latin typeface="Calibri" pitchFamily="34" charset="0"/>
              <a:cs typeface="Calibri" pitchFamily="34" charset="0"/>
            </a:endParaRPr>
          </a:p>
          <a:p>
            <a:pPr defTabSz="914350"/>
            <a:r>
              <a:rPr lang="en-US" dirty="0" smtClean="0">
                <a:latin typeface="Calibri" pitchFamily="34" charset="0"/>
                <a:cs typeface="Calibri" pitchFamily="34" charset="0"/>
              </a:rPr>
              <a:t>Keep the integrity of </a:t>
            </a:r>
            <a:r>
              <a:rPr lang="en-US" i="1" dirty="0" smtClean="0">
                <a:solidFill>
                  <a:schemeClr val="accent2"/>
                </a:solidFill>
                <a:latin typeface="Calibri" pitchFamily="34" charset="0"/>
                <a:cs typeface="Calibri" pitchFamily="34" charset="0"/>
              </a:rPr>
              <a:t>&lt;sensitive data&gt;  ---- </a:t>
            </a:r>
            <a:r>
              <a:rPr lang="en-US" dirty="0" smtClean="0"/>
              <a:t>Encryption inherently provides for integrity controls.</a:t>
            </a:r>
          </a:p>
          <a:p>
            <a:pPr defTabSz="914350"/>
            <a:endParaRPr lang="en-US" dirty="0" smtClean="0">
              <a:latin typeface="Calibri" pitchFamily="34" charset="0"/>
              <a:cs typeface="Calibri" pitchFamily="34" charset="0"/>
            </a:endParaRPr>
          </a:p>
          <a:p>
            <a:pPr defTabSz="914350"/>
            <a:r>
              <a:rPr lang="en-US" dirty="0" smtClean="0">
                <a:latin typeface="Calibri" pitchFamily="34" charset="0"/>
                <a:cs typeface="Calibri" pitchFamily="34" charset="0"/>
              </a:rPr>
              <a:t>Enforce separation of duties of </a:t>
            </a:r>
            <a:r>
              <a:rPr lang="en-US" i="1" dirty="0" smtClean="0">
                <a:solidFill>
                  <a:schemeClr val="accent2"/>
                </a:solidFill>
                <a:latin typeface="Calibri" pitchFamily="34" charset="0"/>
                <a:cs typeface="Calibri" pitchFamily="34" charset="0"/>
              </a:rPr>
              <a:t>&lt;sensitive data&gt; </a:t>
            </a:r>
            <a:r>
              <a:rPr lang="en-US" dirty="0" smtClean="0">
                <a:latin typeface="Calibri" pitchFamily="34" charset="0"/>
                <a:cs typeface="Calibri" pitchFamily="34" charset="0"/>
              </a:rPr>
              <a:t>access and administration   ----  Encryption can add additional authentication and authorization layer for users and administrators. Customer owned encryption definitively shows separation from cloud.</a:t>
            </a:r>
          </a:p>
          <a:p>
            <a:pPr defTabSz="914350"/>
            <a:endParaRPr lang="en-US" dirty="0" smtClean="0">
              <a:latin typeface="Calibri" pitchFamily="34" charset="0"/>
              <a:cs typeface="Calibri" pitchFamily="34" charset="0"/>
            </a:endParaRPr>
          </a:p>
          <a:p>
            <a:pPr defTabSz="914350"/>
            <a:r>
              <a:rPr lang="en-US" dirty="0" smtClean="0">
                <a:latin typeface="Calibri" pitchFamily="34" charset="0"/>
                <a:cs typeface="Calibri" pitchFamily="34" charset="0"/>
              </a:rPr>
              <a:t>Report and audit your controls   ----  Encryption Key ownership is tangible proof to data ownership. Encrypt/Decrypt actions become easy log and audit proofs.</a:t>
            </a:r>
          </a:p>
          <a:p>
            <a:pPr defTabSz="914350"/>
            <a:endParaRPr lang="en-US" dirty="0" smtClean="0">
              <a:latin typeface="Calibri" pitchFamily="34" charset="0"/>
              <a:cs typeface="Calibri" pitchFamily="34" charset="0"/>
            </a:endParaRPr>
          </a:p>
          <a:p>
            <a:pPr defTabSz="914350"/>
            <a:endParaRPr lang="en-US" dirty="0" smtClean="0">
              <a:latin typeface="Calibri" pitchFamily="34" charset="0"/>
              <a:cs typeface="Calibri" pitchFamily="34" charset="0"/>
            </a:endParaRPr>
          </a:p>
          <a:p>
            <a:pPr defTabSz="914350"/>
            <a:endParaRPr lang="en-US" dirty="0" smtClean="0">
              <a:latin typeface="Calibri" pitchFamily="34" charset="0"/>
              <a:cs typeface="Calibri" pitchFamily="34" charset="0"/>
            </a:endParaRPr>
          </a:p>
          <a:p>
            <a:pPr defTabSz="914350"/>
            <a:endParaRPr lang="en-US" dirty="0" smtClean="0">
              <a:latin typeface="Calibri" pitchFamily="34" charset="0"/>
              <a:cs typeface="Calibri" pitchFamily="34" charset="0"/>
            </a:endParaRPr>
          </a:p>
          <a:p>
            <a:pPr defTabSz="914350"/>
            <a:endParaRPr lang="en-US" dirty="0" smtClean="0">
              <a:latin typeface="Calibri" pitchFamily="34" charset="0"/>
              <a:cs typeface="Calibri" pitchFamily="34" charset="0"/>
            </a:endParaRPr>
          </a:p>
          <a:p>
            <a:pPr defTabSz="914350"/>
            <a:endParaRPr lang="en-US" dirty="0" smtClean="0">
              <a:latin typeface="Calibri" pitchFamily="34" charset="0"/>
              <a:cs typeface="Calibri" pitchFamily="34" charset="0"/>
            </a:endParaRPr>
          </a:p>
          <a:p>
            <a:pPr defTabSz="914350"/>
            <a:endParaRPr lang="en-US" dirty="0" smtClean="0">
              <a:latin typeface="Calibri" pitchFamily="34" charset="0"/>
              <a:cs typeface="Calibri" pitchFamily="34" charset="0"/>
            </a:endParaRPr>
          </a:p>
          <a:p>
            <a:pPr defTabSz="914350"/>
            <a:endParaRPr lang="en-US" dirty="0" smtClean="0">
              <a:latin typeface="Calibri" pitchFamily="34" charset="0"/>
              <a:cs typeface="Calibri" pitchFamily="34" charset="0"/>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Lawful Order</a:t>
            </a:r>
          </a:p>
          <a:p>
            <a:pPr lvl="1"/>
            <a:r>
              <a:rPr lang="en-US" b="1" dirty="0" smtClean="0"/>
              <a:t>Issue: </a:t>
            </a:r>
            <a:r>
              <a:rPr lang="en-US" dirty="0" smtClean="0"/>
              <a:t>Cloud provider may turn over your data when another member of the cloud is under criminal investigation. Your data is now viewable to law enforcement.</a:t>
            </a:r>
          </a:p>
          <a:p>
            <a:pPr lvl="1"/>
            <a:r>
              <a:rPr lang="en-US" b="1" dirty="0" smtClean="0"/>
              <a:t>Resolution: </a:t>
            </a:r>
            <a:r>
              <a:rPr lang="en-US" dirty="0" smtClean="0"/>
              <a:t>Encrypted data </a:t>
            </a:r>
            <a:r>
              <a:rPr lang="en-US" dirty="0" err="1" smtClean="0"/>
              <a:t>unviewable</a:t>
            </a:r>
            <a:r>
              <a:rPr lang="en-US" dirty="0" smtClean="0"/>
              <a:t> by law enforcement. Law enforcement would have to work through legal channels, under which you have guaranteed rights, to get you to turn over decryption keys.</a:t>
            </a:r>
          </a:p>
          <a:p>
            <a:r>
              <a:rPr lang="en-GB" dirty="0" err="1" smtClean="0"/>
              <a:t>Distruction</a:t>
            </a:r>
            <a:r>
              <a:rPr lang="en-GB" baseline="0" dirty="0" smtClean="0"/>
              <a:t> of Cloud Data</a:t>
            </a:r>
          </a:p>
          <a:p>
            <a:pPr lvl="1"/>
            <a:r>
              <a:rPr lang="en-US" b="1" dirty="0" smtClean="0"/>
              <a:t>Issue</a:t>
            </a:r>
            <a:r>
              <a:rPr lang="en-US" dirty="0" smtClean="0"/>
              <a:t>: Is data in the cloud ever destroyed? Are you sure?</a:t>
            </a:r>
          </a:p>
          <a:p>
            <a:pPr lvl="1"/>
            <a:r>
              <a:rPr lang="en-US" b="1" dirty="0" smtClean="0"/>
              <a:t>Resolution</a:t>
            </a:r>
            <a:r>
              <a:rPr lang="en-US" dirty="0" smtClean="0"/>
              <a:t>: Encryption makes data unusable in the cloud. “Key shredding” virtually makes encrypted cloud data unrecoverable</a:t>
            </a:r>
          </a:p>
          <a:p>
            <a:r>
              <a:rPr lang="en-GB" dirty="0" smtClean="0"/>
              <a:t>Physical Location of Cloud data</a:t>
            </a:r>
          </a:p>
          <a:p>
            <a:pPr lvl="1"/>
            <a:r>
              <a:rPr lang="en-US" b="1" dirty="0" smtClean="0"/>
              <a:t>Issue</a:t>
            </a:r>
            <a:r>
              <a:rPr lang="en-US" dirty="0" smtClean="0"/>
              <a:t>: Is cloud data now in new physical locations requiring new regulatory insight, or violates existing regulatory law?</a:t>
            </a:r>
          </a:p>
          <a:p>
            <a:pPr lvl="1"/>
            <a:r>
              <a:rPr lang="en-US" b="1" dirty="0" smtClean="0"/>
              <a:t>Resolution</a:t>
            </a:r>
            <a:r>
              <a:rPr lang="en-US" dirty="0" smtClean="0"/>
              <a:t>: Encrypted data can be moved anywhere in the cloud, but controlled decryption with proper key release policy can define what localities may use data.</a:t>
            </a:r>
          </a:p>
          <a:p>
            <a:endParaRPr lang="en-GB"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Presentation outline; ‘Today’s threat landscape, emerging European regulations combined with new technologies are impacting the way banks are delivering services to their customers.</a:t>
            </a:r>
          </a:p>
          <a:p>
            <a:r>
              <a:rPr lang="en-GB" sz="1200" kern="1200" dirty="0" smtClean="0">
                <a:solidFill>
                  <a:schemeClr val="tx1"/>
                </a:solidFill>
                <a:latin typeface="+mn-lt"/>
                <a:ea typeface="+mn-ea"/>
                <a:cs typeface="+mn-cs"/>
              </a:rPr>
              <a:t>How can we take advantage of this market intelligence to protect information, provide innovative services and deliver efficiencies to the business?’</a:t>
            </a: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When you address mandates individually, the supporting infrastructure and controls you put in place also tends to be done in pockets or silos.  This adds cost, complexity, and audit challenge as mandates changes and evolve.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is important</a:t>
            </a:r>
            <a:r>
              <a:rPr lang="en-US" sz="1200" kern="1200" baseline="0" dirty="0" smtClean="0">
                <a:solidFill>
                  <a:schemeClr val="tx1"/>
                </a:solidFill>
                <a:latin typeface="+mn-lt"/>
                <a:ea typeface="+mn-ea"/>
                <a:cs typeface="+mn-cs"/>
              </a:rPr>
              <a:t> to understand is that m</a:t>
            </a:r>
            <a:r>
              <a:rPr lang="en-US" sz="1200" kern="1200" dirty="0" smtClean="0">
                <a:solidFill>
                  <a:schemeClr val="tx1"/>
                </a:solidFill>
                <a:latin typeface="+mn-lt"/>
                <a:ea typeface="+mn-ea"/>
                <a:cs typeface="+mn-cs"/>
              </a:rPr>
              <a:t>ost regulations share common confidentiality or integrity requirements that are addressed by encryption, OR they specifically call for encryption.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STARTING</a:t>
            </a:r>
            <a:r>
              <a:rPr lang="en-US" sz="1200" kern="1200" baseline="0" dirty="0" smtClean="0">
                <a:solidFill>
                  <a:schemeClr val="tx1"/>
                </a:solidFill>
                <a:latin typeface="+mn-lt"/>
                <a:ea typeface="+mn-ea"/>
                <a:cs typeface="+mn-cs"/>
              </a:rPr>
              <a:t> with a </a:t>
            </a:r>
            <a:r>
              <a:rPr lang="en-US" sz="1200" kern="1200" dirty="0" smtClean="0">
                <a:solidFill>
                  <a:schemeClr val="tx1"/>
                </a:solidFill>
                <a:latin typeface="+mn-lt"/>
                <a:ea typeface="+mn-ea"/>
                <a:cs typeface="+mn-cs"/>
              </a:rPr>
              <a:t>unified data-centric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foundation</a:t>
            </a:r>
            <a:r>
              <a:rPr lang="en-US" sz="1200" kern="1200" baseline="0" dirty="0" smtClean="0">
                <a:solidFill>
                  <a:schemeClr val="tx1"/>
                </a:solidFill>
                <a:latin typeface="+mn-lt"/>
                <a:ea typeface="+mn-ea"/>
                <a:cs typeface="+mn-cs"/>
              </a:rPr>
              <a:t> built on encryption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And establishing a framework standard controls,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New mandates can be added, existing mandates can be evolved, all built on a controlled and standardized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delivers better scale, reduced complexity, and improved control over infrastructure and process.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E0E85BE-5774-44F7-9EB0-E4938BA2998B}" type="slidenum">
              <a:rPr lang="en-US" smtClean="0">
                <a:solidFill>
                  <a:srgbClr val="000000"/>
                </a:solidFill>
              </a:rPr>
              <a:pPr>
                <a:defRPr/>
              </a:pPr>
              <a:t>16</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latin typeface="Arial" pitchFamily="34" charset="0"/>
                <a:ea typeface="ＭＳ Ｐゴシック" pitchFamily="34" charset="-128"/>
              </a:rPr>
              <a:t>Who we are?</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SafeNet is one of the top 3 pure play Information Security companies in the world, exclusively focused on the protection of high value information in </a:t>
            </a:r>
            <a:r>
              <a:rPr lang="en-US" b="1" dirty="0" smtClean="0">
                <a:latin typeface="Arial" pitchFamily="34" charset="0"/>
                <a:ea typeface="ＭＳ Ｐゴシック" pitchFamily="34" charset="-128"/>
              </a:rPr>
              <a:t>physical, virtual and</a:t>
            </a:r>
            <a:r>
              <a:rPr lang="en-US" b="1" baseline="0" dirty="0" smtClean="0">
                <a:latin typeface="Arial" pitchFamily="34" charset="0"/>
                <a:ea typeface="ＭＳ Ｐゴシック" pitchFamily="34" charset="-128"/>
              </a:rPr>
              <a:t> cloud environment</a:t>
            </a:r>
            <a:r>
              <a:rPr lang="en-US" dirty="0" smtClean="0">
                <a:latin typeface="Arial" pitchFamily="34" charset="0"/>
                <a:ea typeface="ＭＳ Ｐゴシック" pitchFamily="34" charset="-128"/>
              </a:rPr>
              <a:t>.  </a:t>
            </a:r>
          </a:p>
          <a:p>
            <a:pPr eaLnBrk="1" hangingPunct="1"/>
            <a:endParaRPr lang="en-US" b="1" dirty="0" smtClean="0">
              <a:latin typeface="Arial" pitchFamily="34" charset="0"/>
              <a:ea typeface="ＭＳ Ｐゴシック" pitchFamily="34" charset="-128"/>
            </a:endParaRPr>
          </a:p>
          <a:p>
            <a:pPr eaLnBrk="1" hangingPunct="1"/>
            <a:r>
              <a:rPr lang="en-US" b="1" dirty="0" smtClean="0">
                <a:latin typeface="Arial" pitchFamily="34" charset="0"/>
                <a:ea typeface="ＭＳ Ｐゴシック" pitchFamily="34" charset="-128"/>
              </a:rPr>
              <a:t>We deliver comprehensive data protection solutions for the persistent protection of high value information.</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And we are protecting today the most sensitive, most valuable information of some of the world’s most trusted brands. Our data protection solutions are helping companies in various industry verticals like Financials, </a:t>
            </a:r>
            <a:r>
              <a:rPr lang="en-US" dirty="0" err="1" smtClean="0">
                <a:latin typeface="Arial" pitchFamily="34" charset="0"/>
                <a:ea typeface="ＭＳ Ｐゴシック" pitchFamily="34" charset="-128"/>
              </a:rPr>
              <a:t>manufacuring</a:t>
            </a:r>
            <a:r>
              <a:rPr lang="en-US" dirty="0" smtClean="0">
                <a:latin typeface="Arial" pitchFamily="34" charset="0"/>
                <a:ea typeface="ＭＳ Ｐゴシック" pitchFamily="34" charset="-128"/>
              </a:rPr>
              <a:t>, e-Commerce</a:t>
            </a:r>
            <a:r>
              <a:rPr lang="en-US" baseline="0" dirty="0" smtClean="0">
                <a:latin typeface="Arial" pitchFamily="34" charset="0"/>
                <a:ea typeface="ＭＳ Ｐゴシック" pitchFamily="34" charset="-128"/>
              </a:rPr>
              <a:t> in order to achieve</a:t>
            </a:r>
            <a:r>
              <a:rPr lang="en-US" dirty="0" smtClean="0">
                <a:latin typeface="Arial" pitchFamily="34" charset="0"/>
                <a:ea typeface="ＭＳ Ｐゴシック" pitchFamily="34" charset="-128"/>
              </a:rPr>
              <a:t>:</a:t>
            </a:r>
          </a:p>
          <a:p>
            <a:pPr eaLnBrk="1" hangingPunct="1"/>
            <a:r>
              <a:rPr lang="en-US" dirty="0" smtClean="0">
                <a:latin typeface="Arial" pitchFamily="34" charset="0"/>
                <a:ea typeface="ＭＳ Ｐゴシック" pitchFamily="34" charset="-128"/>
              </a:rPr>
              <a:t>Drive new business models</a:t>
            </a:r>
          </a:p>
          <a:p>
            <a:pPr eaLnBrk="1" hangingPunct="1"/>
            <a:r>
              <a:rPr lang="en-US" dirty="0" smtClean="0">
                <a:latin typeface="Arial" pitchFamily="34" charset="0"/>
                <a:ea typeface="ＭＳ Ｐゴシック" pitchFamily="34" charset="-128"/>
              </a:rPr>
              <a:t>Painlessly scale their infrastructure without disrupting protection</a:t>
            </a:r>
          </a:p>
          <a:p>
            <a:pPr eaLnBrk="1" hangingPunct="1"/>
            <a:r>
              <a:rPr lang="en-US" dirty="0" smtClean="0">
                <a:latin typeface="Arial" pitchFamily="34" charset="0"/>
                <a:ea typeface="ＭＳ Ｐゴシック" pitchFamily="34" charset="-128"/>
              </a:rPr>
              <a:t>Take advantage of new deployment models like cloud</a:t>
            </a:r>
          </a:p>
          <a:p>
            <a:pPr eaLnBrk="1" hangingPunct="1"/>
            <a:r>
              <a:rPr lang="en-US" dirty="0" smtClean="0">
                <a:latin typeface="Arial" pitchFamily="34" charset="0"/>
                <a:ea typeface="ＭＳ Ｐゴシック" pitchFamily="34" charset="-128"/>
              </a:rPr>
              <a:t>And remain compliant as they grow.</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We’ve been around for 25 years – we have more than 25,000 customers in 100 countries</a:t>
            </a:r>
          </a:p>
          <a:p>
            <a:pPr eaLnBrk="1" hangingPunct="1"/>
            <a:r>
              <a:rPr lang="en-US" dirty="0" smtClean="0">
                <a:latin typeface="Arial" pitchFamily="34" charset="0"/>
                <a:ea typeface="ＭＳ Ｐゴシック" pitchFamily="34" charset="-128"/>
              </a:rPr>
              <a:t>We’ve got 1500 employees around the world and close to </a:t>
            </a:r>
            <a:r>
              <a:rPr lang="en-US" dirty="0" err="1" smtClean="0">
                <a:latin typeface="Arial" pitchFamily="34" charset="0"/>
                <a:ea typeface="ＭＳ Ｐゴシック" pitchFamily="34" charset="-128"/>
              </a:rPr>
              <a:t>to</a:t>
            </a:r>
            <a:r>
              <a:rPr lang="en-US" dirty="0" smtClean="0">
                <a:latin typeface="Arial" pitchFamily="34" charset="0"/>
                <a:ea typeface="ＭＳ Ｐゴシック" pitchFamily="34" charset="-128"/>
              </a:rPr>
              <a:t> 500m in revenues</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When it comes to trust, SafeNet is a proven player in both the Fortune 1000 Enterprise, and the US Government.</a:t>
            </a:r>
          </a:p>
          <a:p>
            <a:pPr eaLnBrk="1" hangingPunct="1"/>
            <a:r>
              <a:rPr lang="en-US" dirty="0" smtClean="0">
                <a:latin typeface="Arial" pitchFamily="34" charset="0"/>
                <a:ea typeface="ＭＳ Ｐゴシック" pitchFamily="34" charset="-128"/>
              </a:rPr>
              <a:t>We protect the most money that moves in the world - securing more than 1 trillion dollars a day in interbank transfers.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Now let’s look at the centralized and</a:t>
            </a:r>
            <a:r>
              <a:rPr lang="en-US" baseline="0" dirty="0" smtClean="0"/>
              <a:t> data-centric a</a:t>
            </a:r>
            <a:r>
              <a:rPr lang="en-US" dirty="0" smtClean="0"/>
              <a:t>pproach of a compliance infrastructure</a:t>
            </a:r>
          </a:p>
          <a:p>
            <a:pPr>
              <a:buNone/>
            </a:pPr>
            <a:endParaRPr lang="en-US" dirty="0" smtClean="0"/>
          </a:p>
          <a:p>
            <a:pPr>
              <a:buNone/>
            </a:pPr>
            <a:r>
              <a:rPr lang="en-US" dirty="0" smtClean="0"/>
              <a:t>Unified encryption</a:t>
            </a:r>
            <a:r>
              <a:rPr lang="en-US" baseline="0" dirty="0" smtClean="0"/>
              <a:t> and management controls are in place a</a:t>
            </a:r>
            <a:r>
              <a:rPr lang="en-US" dirty="0" smtClean="0"/>
              <a:t>cross multiple</a:t>
            </a:r>
            <a:r>
              <a:rPr lang="en-US" baseline="0" dirty="0" smtClean="0"/>
              <a:t> tiers – database, storage, applications, etc.</a:t>
            </a:r>
          </a:p>
          <a:p>
            <a:pPr>
              <a:buNone/>
            </a:pPr>
            <a:r>
              <a:rPr lang="en-US" baseline="0" dirty="0" smtClean="0"/>
              <a:t>And across multiple vendor platforms</a:t>
            </a:r>
          </a:p>
          <a:p>
            <a:pPr>
              <a:buNone/>
            </a:pPr>
            <a:endParaRPr lang="en-US" baseline="0" dirty="0" smtClean="0"/>
          </a:p>
          <a:p>
            <a:pPr>
              <a:buNone/>
            </a:pPr>
            <a:r>
              <a:rPr lang="en-US" baseline="0" dirty="0" smtClean="0"/>
              <a:t>This includes centralized policy enforcement, key management, auditing, and role based access controls.</a:t>
            </a:r>
          </a:p>
          <a:p>
            <a:pPr>
              <a:buNone/>
            </a:pPr>
            <a:endParaRPr lang="en-US" baseline="0" dirty="0" smtClean="0"/>
          </a:p>
          <a:p>
            <a:pPr>
              <a:buNone/>
            </a:pPr>
            <a:r>
              <a:rPr lang="en-US" sz="1000" kern="1200" dirty="0" smtClean="0">
                <a:solidFill>
                  <a:schemeClr val="tx1"/>
                </a:solidFill>
                <a:latin typeface="Arial" pitchFamily="-109" charset="0"/>
                <a:ea typeface="ＭＳ Ｐゴシック" pitchFamily="-109" charset="-128"/>
                <a:cs typeface="ＭＳ Ｐゴシック" pitchFamily="-109" charset="-128"/>
              </a:rPr>
              <a:t>A compliance infrastructure</a:t>
            </a:r>
            <a:r>
              <a:rPr lang="en-US" sz="1000" kern="1200" baseline="0" dirty="0" smtClean="0">
                <a:solidFill>
                  <a:schemeClr val="tx1"/>
                </a:solidFill>
                <a:latin typeface="Arial" pitchFamily="-109" charset="0"/>
                <a:ea typeface="ＭＳ Ｐゴシック" pitchFamily="-109" charset="-128"/>
                <a:cs typeface="ＭＳ Ｐゴシック" pitchFamily="-109" charset="-128"/>
              </a:rPr>
              <a:t> provides improvements in </a:t>
            </a:r>
            <a:r>
              <a:rPr lang="en-US" sz="1000" kern="1200" dirty="0" smtClean="0">
                <a:solidFill>
                  <a:schemeClr val="tx1"/>
                </a:solidFill>
                <a:latin typeface="Arial" pitchFamily="-109" charset="0"/>
                <a:ea typeface="ＭＳ Ｐゴシック" pitchFamily="-109" charset="-128"/>
                <a:cs typeface="ＭＳ Ｐゴシック" pitchFamily="-109" charset="-128"/>
              </a:rPr>
              <a:t>Management, Visibility, Simplicity, and separation. </a:t>
            </a:r>
          </a:p>
          <a:p>
            <a:pPr>
              <a:buNone/>
            </a:pPr>
            <a:endParaRPr lang="en-US" baseline="0" dirty="0" smtClean="0"/>
          </a:p>
          <a:p>
            <a:pPr>
              <a:buNone/>
            </a:pPr>
            <a:r>
              <a:rPr lang="en-US" baseline="0" dirty="0" smtClean="0"/>
              <a:t>And that reduces operational inefficiencies and the audit burden , as well as enables you to leverage your investment in compliance across other areas of the business.</a:t>
            </a:r>
          </a:p>
        </p:txBody>
      </p:sp>
      <p:sp>
        <p:nvSpPr>
          <p:cNvPr id="4" name="Slide Number Placeholder 3"/>
          <p:cNvSpPr>
            <a:spLocks noGrp="1"/>
          </p:cNvSpPr>
          <p:nvPr>
            <p:ph type="sldNum" sz="quarter" idx="10"/>
          </p:nvPr>
        </p:nvSpPr>
        <p:spPr/>
        <p:txBody>
          <a:bodyPr/>
          <a:lstStyle/>
          <a:p>
            <a:pPr>
              <a:defRPr/>
            </a:pPr>
            <a:fld id="{C2666CB1-EBBF-4EC3-B5FC-12847B95C5AE}"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9E8A7EF-A5FC-4FE4-AFAC-3D32ED275C47}"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9E8A7EF-A5FC-4FE4-AFAC-3D32ED275C47}"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ProtectV</a:t>
            </a:r>
            <a:endParaRPr lang="en-US" b="1" dirty="0" smtClean="0"/>
          </a:p>
          <a:p>
            <a:endParaRPr lang="en-US" dirty="0" smtClean="0"/>
          </a:p>
          <a:p>
            <a:r>
              <a:rPr lang="en-US" dirty="0" smtClean="0"/>
              <a:t>We have so far discussed various mandates, security challenges, some mitigation strategy at length, let me very</a:t>
            </a:r>
            <a:r>
              <a:rPr lang="en-US" baseline="0" dirty="0" smtClean="0"/>
              <a:t> briefly introduce </a:t>
            </a:r>
            <a:r>
              <a:rPr lang="en-US" dirty="0" err="1" smtClean="0"/>
              <a:t>ProtectV</a:t>
            </a:r>
            <a:r>
              <a:rPr lang="en-US" dirty="0" smtClean="0"/>
              <a:t>: Data Protection For the cloud</a:t>
            </a:r>
            <a:r>
              <a:rPr lang="en-US" baseline="0" dirty="0" smtClean="0"/>
              <a:t> as a mechanism to address some of the risks and security issues.</a:t>
            </a:r>
          </a:p>
          <a:p>
            <a:endParaRPr lang="en-US" dirty="0" smtClean="0"/>
          </a:p>
          <a:p>
            <a:r>
              <a:rPr lang="en-US" dirty="0" err="1" smtClean="0"/>
              <a:t>ProtectV</a:t>
            </a:r>
            <a:r>
              <a:rPr lang="en-US" dirty="0" smtClean="0"/>
              <a:t> is the industry’s first comprehensive </a:t>
            </a:r>
            <a:r>
              <a:rPr lang="en-US" b="1" dirty="0" smtClean="0"/>
              <a:t>high-assurance </a:t>
            </a:r>
            <a:r>
              <a:rPr lang="en-US" dirty="0" smtClean="0"/>
              <a:t>solution for </a:t>
            </a:r>
            <a:r>
              <a:rPr lang="en-US" b="1" dirty="0" smtClean="0"/>
              <a:t>securing both virtualization and cloud infrastructure</a:t>
            </a:r>
            <a:r>
              <a:rPr lang="en-US" dirty="0" smtClean="0"/>
              <a:t>.</a:t>
            </a:r>
          </a:p>
          <a:p>
            <a:r>
              <a:rPr lang="en-US" dirty="0" smtClean="0"/>
              <a:t>This gives you the freedom to migrate to virtual and cloud environments while maintaining full </a:t>
            </a:r>
            <a:r>
              <a:rPr lang="en-US" b="1" dirty="0" smtClean="0"/>
              <a:t>visibility, control </a:t>
            </a:r>
            <a:r>
              <a:rPr lang="en-US" dirty="0" smtClean="0"/>
              <a:t>and </a:t>
            </a:r>
            <a:r>
              <a:rPr lang="en-US" b="1" dirty="0" smtClean="0"/>
              <a:t>security</a:t>
            </a:r>
            <a:r>
              <a:rPr lang="en-US" dirty="0" smtClean="0"/>
              <a:t> of data. </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Data</a:t>
            </a:r>
            <a:r>
              <a:rPr lang="en-US" b="1" baseline="0" dirty="0" smtClean="0"/>
              <a:t> Protection for the cloud with </a:t>
            </a:r>
            <a:r>
              <a:rPr lang="en-US" b="1" baseline="0" dirty="0" err="1" smtClean="0"/>
              <a:t>ProtectV</a:t>
            </a:r>
            <a:endParaRPr lang="en-US" b="1" baseline="0" dirty="0" smtClean="0"/>
          </a:p>
          <a:p>
            <a:endParaRPr lang="en-US" baseline="0" dirty="0" smtClean="0"/>
          </a:p>
          <a:p>
            <a:r>
              <a:rPr lang="en-US" baseline="0" dirty="0" smtClean="0"/>
              <a:t>This is the same slide with data in different stages of its life cycle, but now protected with SafeNet </a:t>
            </a:r>
            <a:r>
              <a:rPr lang="en-US" baseline="0" dirty="0" err="1" smtClean="0"/>
              <a:t>ProtectV</a:t>
            </a:r>
            <a:r>
              <a:rPr lang="en-US" baseline="0" dirty="0" smtClean="0"/>
              <a:t>. Now your data is protected. </a:t>
            </a:r>
          </a:p>
          <a:p>
            <a:r>
              <a:rPr lang="en-US" baseline="0" dirty="0" smtClean="0"/>
              <a:t>In next few slides, I am going to cover how this is done.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to animate</a:t>
            </a:r>
            <a:endParaRPr lang="en-US" dirty="0"/>
          </a:p>
        </p:txBody>
      </p:sp>
      <p:sp>
        <p:nvSpPr>
          <p:cNvPr id="4" name="Slide Number Placeholder 3"/>
          <p:cNvSpPr>
            <a:spLocks noGrp="1"/>
          </p:cNvSpPr>
          <p:nvPr>
            <p:ph type="sldNum" sz="quarter" idx="10"/>
          </p:nvPr>
        </p:nvSpPr>
        <p:spPr/>
        <p:txBody>
          <a:bodyPr/>
          <a:lstStyle/>
          <a:p>
            <a:pPr>
              <a:defRPr/>
            </a:pPr>
            <a:fld id="{C2666CB1-EBBF-4EC3-B5FC-12847B95C5AE}"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Thank you very much for attending today’s webinar. Hope you found this information useful and the information is helpful in crafting your cloud and virtualization security strategy. Please reply to the thank you email to receive a </a:t>
            </a:r>
            <a:r>
              <a:rPr lang="en-US" dirty="0" err="1" smtClean="0"/>
              <a:t>pdf</a:t>
            </a:r>
            <a:r>
              <a:rPr lang="en-US" dirty="0" smtClean="0"/>
              <a:t> copy of the presentation. Also, please do not hesitate to reach out to us should you have any questions. If you would like to find additional information, please go to </a:t>
            </a:r>
            <a:r>
              <a:rPr lang="en-US" u="sng" dirty="0" smtClean="0">
                <a:hlinkClick r:id="rId3"/>
              </a:rPr>
              <a:t>www.safenet-inc.com</a:t>
            </a:r>
            <a:r>
              <a:rPr lang="en-US" dirty="0" smtClean="0"/>
              <a:t>. Please do take a moment to provide your feedback on the webinar. Thank you once again and have a great rest of the day.</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en-US" dirty="0"/>
              <a:t>- crawling to the cloud with localized initiatives such as testing or development</a:t>
            </a:r>
          </a:p>
          <a:p>
            <a:pPr fontAlgn="ctr"/>
            <a:r>
              <a:rPr lang="en-US" dirty="0"/>
              <a:t>- ad-hoc initiatives to </a:t>
            </a:r>
            <a:r>
              <a:rPr lang="en-US" dirty="0" err="1"/>
              <a:t>fulfil</a:t>
            </a:r>
            <a:r>
              <a:rPr lang="en-US" dirty="0"/>
              <a:t> a specific business need in a cost effective and </a:t>
            </a:r>
            <a:r>
              <a:rPr lang="en-US" dirty="0" err="1"/>
              <a:t>adgile</a:t>
            </a:r>
            <a:r>
              <a:rPr lang="en-US" dirty="0"/>
              <a:t> way (compared with setting up a new </a:t>
            </a:r>
            <a:r>
              <a:rPr lang="en-US" dirty="0" err="1"/>
              <a:t>env</a:t>
            </a:r>
            <a:r>
              <a:rPr lang="en-US" dirty="0"/>
              <a:t> in IT)</a:t>
            </a:r>
          </a:p>
          <a:p>
            <a:pPr fontAlgn="ctr"/>
            <a:r>
              <a:rPr lang="en-US" dirty="0"/>
              <a:t>- more organized migration of specific sites to the cloud (e.g. Deutsche Post)</a:t>
            </a:r>
          </a:p>
          <a:p>
            <a:pPr fontAlgn="ctr"/>
            <a:r>
              <a:rPr lang="en-US" dirty="0"/>
              <a:t>- full-blown migration to the cloud to save cost (less common today)</a:t>
            </a:r>
          </a:p>
          <a:p>
            <a:pPr fontAlgn="ctr"/>
            <a:endParaRPr lang="en-US" dirty="0"/>
          </a:p>
          <a:p>
            <a:pPr fontAlgn="ctr"/>
            <a:r>
              <a:rPr lang="en-US" dirty="0"/>
              <a:t>We should then BRIEFLY mention the related issues.</a:t>
            </a:r>
          </a:p>
          <a:p>
            <a:pPr fontAlgn="ctr"/>
            <a:endParaRPr lang="en-US" dirty="0"/>
          </a:p>
          <a:p>
            <a:pPr fontAlgn="ctr"/>
            <a:r>
              <a:rPr lang="en-US" dirty="0"/>
              <a:t>Migration to the cloud</a:t>
            </a:r>
          </a:p>
          <a:p>
            <a:pPr lvl="1" fontAlgn="ctr"/>
            <a:r>
              <a:rPr lang="en-US" sz="1100" dirty="0"/>
              <a:t>Could be specific apps, specific implementations or complete infrastructure</a:t>
            </a:r>
          </a:p>
          <a:p>
            <a:pPr lvl="1" fontAlgn="ctr"/>
            <a:r>
              <a:rPr lang="en-US" sz="1100" dirty="0"/>
              <a:t>Multi tenancy</a:t>
            </a:r>
          </a:p>
          <a:p>
            <a:pPr lvl="1" fontAlgn="ctr"/>
            <a:r>
              <a:rPr lang="en-US" sz="1100" dirty="0"/>
              <a:t>Cloud </a:t>
            </a:r>
            <a:r>
              <a:rPr lang="en-US" sz="1100" dirty="0" err="1"/>
              <a:t>admins</a:t>
            </a:r>
            <a:endParaRPr lang="en-US" sz="1100" dirty="0"/>
          </a:p>
          <a:p>
            <a:pPr lvl="1" fontAlgn="ctr"/>
            <a:r>
              <a:rPr lang="en-US" sz="1100" dirty="0"/>
              <a:t>Lawful surrender of data</a:t>
            </a:r>
          </a:p>
          <a:p>
            <a:pPr lvl="1" fontAlgn="ctr"/>
            <a:r>
              <a:rPr lang="en-US" sz="1100" dirty="0"/>
              <a:t>Data ownership &amp; governance in an </a:t>
            </a:r>
            <a:r>
              <a:rPr lang="en-US" sz="1100" dirty="0" err="1"/>
              <a:t>untrusted</a:t>
            </a:r>
            <a:r>
              <a:rPr lang="en-US" sz="1100" dirty="0"/>
              <a:t> environment</a:t>
            </a:r>
          </a:p>
          <a:p>
            <a:pPr lvl="1" fontAlgn="ctr"/>
            <a:r>
              <a:rPr lang="en-US" sz="1100" dirty="0"/>
              <a:t>Ability to shred data in the case of moving to another provider or at risk of exposure</a:t>
            </a:r>
            <a:r>
              <a:rPr lang="en-US" dirty="0"/>
              <a:t> </a:t>
            </a:r>
          </a:p>
          <a:p>
            <a:endParaRPr lang="en-US" dirty="0" smtClean="0"/>
          </a:p>
          <a:p>
            <a:pPr fontAlgn="ctr"/>
            <a:endParaRPr lang="en-US" dirty="0"/>
          </a:p>
          <a:p>
            <a:pPr fontAlgn="ctr"/>
            <a:endParaRPr lang="en-US" dirty="0"/>
          </a:p>
          <a:p>
            <a:pPr fontAlgn="ctr"/>
            <a:r>
              <a:rPr lang="en-US" dirty="0"/>
              <a:t>- ad-hoc initiatives to </a:t>
            </a:r>
            <a:r>
              <a:rPr lang="en-US" dirty="0" err="1"/>
              <a:t>fulfil</a:t>
            </a:r>
            <a:r>
              <a:rPr lang="en-US" dirty="0"/>
              <a:t> a specific business need in a cost effective and </a:t>
            </a:r>
            <a:r>
              <a:rPr lang="en-US" dirty="0" err="1"/>
              <a:t>adgile</a:t>
            </a:r>
            <a:r>
              <a:rPr lang="en-US" dirty="0"/>
              <a:t> way (compared with setting up a new </a:t>
            </a:r>
            <a:r>
              <a:rPr lang="en-US" dirty="0" err="1"/>
              <a:t>env</a:t>
            </a:r>
            <a:r>
              <a:rPr lang="en-US" dirty="0"/>
              <a:t> in IT)</a:t>
            </a:r>
          </a:p>
          <a:p>
            <a:pPr fontAlgn="ctr"/>
            <a:r>
              <a:rPr lang="en-US" dirty="0"/>
              <a:t>- more organized migration of specific sites to the cloud (e.g. Deutsche Post)</a:t>
            </a:r>
          </a:p>
          <a:p>
            <a:pPr fontAlgn="ctr"/>
            <a:r>
              <a:rPr lang="en-US" dirty="0"/>
              <a:t>- full-blown migration to the cloud to save cost (less common today)</a:t>
            </a:r>
          </a:p>
          <a:p>
            <a:pPr fontAlgn="ctr"/>
            <a:endParaRPr lang="en-US" dirty="0"/>
          </a:p>
          <a:p>
            <a:pPr fontAlgn="ctr"/>
            <a:r>
              <a:rPr lang="en-US" dirty="0"/>
              <a:t>We should then BRIEFLY mention the related issues.</a:t>
            </a:r>
          </a:p>
          <a:p>
            <a:pPr fontAlgn="ctr"/>
            <a:endParaRPr lang="en-US" dirty="0"/>
          </a:p>
          <a:p>
            <a:pPr fontAlgn="ctr"/>
            <a:endParaRPr lang="en-US" dirty="0"/>
          </a:p>
          <a:p>
            <a:pPr fontAlgn="ctr"/>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Cloud and Virtualization Adoption</a:t>
            </a:r>
          </a:p>
          <a:p>
            <a:r>
              <a:rPr lang="en-US" dirty="0" smtClean="0"/>
              <a:t>For all the market momentum surrounding the cloud and virtualization technologies, one thing remains abundantly clear: these environments present significant</a:t>
            </a:r>
            <a:r>
              <a:rPr lang="en-US" baseline="0" dirty="0" smtClean="0"/>
              <a:t> security implications which cannot be ignored. Organizations across the globe are embarking onto the cloud and virtualization journey seeking to take advantage of the performance, cost savings and on-demand scalability that cloud delivery models offer, however these advantages comes with a price, they pose some security issues and potential risks which need to be mitigated, addressed with careful advanced planning and proof is provided to satisfy compliance auditors requirements.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fontAlgn="auto">
              <a:spcBef>
                <a:spcPct val="0"/>
              </a:spcBef>
              <a:spcAft>
                <a:spcPts val="0"/>
              </a:spcAft>
              <a:defRPr/>
            </a:pPr>
            <a:r>
              <a:rPr lang="en-US" b="1" dirty="0" smtClean="0">
                <a:solidFill>
                  <a:srgbClr val="7030A0"/>
                </a:solidFill>
                <a:latin typeface="Calibri" pitchFamily="34" charset="0"/>
                <a:cs typeface="Calibri" pitchFamily="34" charset="0"/>
              </a:rPr>
              <a:t>PCI DSS Virtualization Guidelines: Section 3</a:t>
            </a:r>
          </a:p>
          <a:p>
            <a:pPr defTabSz="914350" fontAlgn="auto">
              <a:spcBef>
                <a:spcPct val="0"/>
              </a:spcBef>
              <a:spcAft>
                <a:spcPts val="0"/>
              </a:spcAft>
              <a:defRPr/>
            </a:pPr>
            <a:endParaRPr lang="en-US" b="1" dirty="0" smtClean="0">
              <a:solidFill>
                <a:srgbClr val="7030A0"/>
              </a:solidFill>
              <a:latin typeface="Calibri" pitchFamily="34" charset="0"/>
              <a:cs typeface="Calibri" pitchFamily="34" charset="0"/>
            </a:endParaRPr>
          </a:p>
          <a:p>
            <a:pPr defTabSz="914350" fontAlgn="auto">
              <a:spcBef>
                <a:spcPct val="0"/>
              </a:spcBef>
              <a:spcAft>
                <a:spcPts val="0"/>
              </a:spcAft>
              <a:defRPr/>
            </a:pPr>
            <a:r>
              <a:rPr lang="en-US" b="0" dirty="0" smtClean="0">
                <a:solidFill>
                  <a:srgbClr val="7030A0"/>
                </a:solidFill>
                <a:latin typeface="Calibri" pitchFamily="34" charset="0"/>
                <a:cs typeface="Calibri" pitchFamily="34" charset="0"/>
              </a:rPr>
              <a:t>1.Some of the virtualization considerations, as well as being present in known locations, cardholder data could exist</a:t>
            </a:r>
            <a:r>
              <a:rPr lang="en-US" b="0" baseline="0" dirty="0" smtClean="0">
                <a:solidFill>
                  <a:srgbClr val="7030A0"/>
                </a:solidFill>
                <a:latin typeface="Calibri" pitchFamily="34" charset="0"/>
                <a:cs typeface="Calibri" pitchFamily="34" charset="0"/>
              </a:rPr>
              <a:t> in archived, off-line or dormant VM images or be unknowingly moved between virtual systems.</a:t>
            </a:r>
          </a:p>
          <a:p>
            <a:pPr defTabSz="914350" fontAlgn="auto">
              <a:spcBef>
                <a:spcPct val="0"/>
              </a:spcBef>
              <a:spcAft>
                <a:spcPts val="0"/>
              </a:spcAft>
              <a:defRPr/>
            </a:pPr>
            <a:r>
              <a:rPr lang="en-US" b="0" baseline="0" dirty="0" smtClean="0">
                <a:solidFill>
                  <a:srgbClr val="7030A0"/>
                </a:solidFill>
                <a:latin typeface="Calibri" pitchFamily="34" charset="0"/>
                <a:cs typeface="Calibri" pitchFamily="34" charset="0"/>
              </a:rPr>
              <a:t>2. Sensitive data such as unencrypted PAN, sensitive authentication data and cryptographic keys could be inadvertently captured in active memory and replicated via VM snapshot functions.</a:t>
            </a:r>
          </a:p>
          <a:p>
            <a:pPr defTabSz="914350" fontAlgn="auto">
              <a:spcBef>
                <a:spcPct val="0"/>
              </a:spcBef>
              <a:spcAft>
                <a:spcPts val="0"/>
              </a:spcAft>
              <a:defRPr/>
            </a:pPr>
            <a:r>
              <a:rPr lang="en-US" b="0" baseline="0" dirty="0" smtClean="0">
                <a:solidFill>
                  <a:srgbClr val="7030A0"/>
                </a:solidFill>
                <a:latin typeface="Calibri" pitchFamily="34" charset="0"/>
                <a:cs typeface="Calibri" pitchFamily="34" charset="0"/>
              </a:rPr>
              <a:t>3. Privileged accounts or processes running on the host or hypervisor could inadvertently be granted access to cryptographic keys from within a hosted component.</a:t>
            </a:r>
          </a:p>
          <a:p>
            <a:pPr defTabSz="914350" fontAlgn="auto">
              <a:spcBef>
                <a:spcPct val="0"/>
              </a:spcBef>
              <a:spcAft>
                <a:spcPts val="0"/>
              </a:spcAft>
              <a:defRPr/>
            </a:pPr>
            <a:r>
              <a:rPr lang="en-US" b="0" baseline="0" dirty="0" smtClean="0">
                <a:solidFill>
                  <a:srgbClr val="7030A0"/>
                </a:solidFill>
                <a:latin typeface="Calibri" pitchFamily="34" charset="0"/>
                <a:cs typeface="Calibri" pitchFamily="34" charset="0"/>
              </a:rPr>
              <a:t>4. Separating logical access to encrypted file systems from accounts across all virtual layers adds additional levels </a:t>
            </a:r>
            <a:r>
              <a:rPr lang="en-US" b="0" baseline="0" smtClean="0">
                <a:solidFill>
                  <a:srgbClr val="7030A0"/>
                </a:solidFill>
                <a:latin typeface="Calibri" pitchFamily="34" charset="0"/>
                <a:cs typeface="Calibri" pitchFamily="34" charset="0"/>
              </a:rPr>
              <a:t>of complexity.</a:t>
            </a:r>
            <a:endParaRPr lang="en-US" b="0" baseline="0" dirty="0" smtClean="0">
              <a:solidFill>
                <a:srgbClr val="7030A0"/>
              </a:solidFill>
              <a:latin typeface="Calibri" pitchFamily="34" charset="0"/>
              <a:cs typeface="Calibri" pitchFamily="34" charset="0"/>
            </a:endParaRPr>
          </a:p>
          <a:p>
            <a:pPr defTabSz="914350" fontAlgn="auto">
              <a:spcBef>
                <a:spcPct val="0"/>
              </a:spcBef>
              <a:spcAft>
                <a:spcPts val="0"/>
              </a:spcAft>
              <a:defRPr/>
            </a:pPr>
            <a:endParaRPr lang="en-US" b="0" baseline="0" dirty="0" smtClean="0">
              <a:solidFill>
                <a:srgbClr val="7030A0"/>
              </a:solidFill>
              <a:latin typeface="Calibri" pitchFamily="34" charset="0"/>
              <a:cs typeface="Calibri" pitchFamily="34" charset="0"/>
            </a:endParaRPr>
          </a:p>
          <a:p>
            <a:pPr defTabSz="914350" fontAlgn="auto">
              <a:spcBef>
                <a:spcPct val="0"/>
              </a:spcBef>
              <a:spcAft>
                <a:spcPts val="0"/>
              </a:spcAft>
              <a:defRPr/>
            </a:pPr>
            <a:r>
              <a:rPr lang="en-US" b="0" baseline="0" dirty="0" smtClean="0">
                <a:solidFill>
                  <a:srgbClr val="7030A0"/>
                </a:solidFill>
                <a:latin typeface="Calibri" pitchFamily="34" charset="0"/>
                <a:cs typeface="Calibri" pitchFamily="34" charset="0"/>
              </a:rPr>
              <a:t>Additional Best practices</a:t>
            </a:r>
          </a:p>
          <a:p>
            <a:pPr marL="224325" indent="-224325" defTabSz="914350" fontAlgn="auto">
              <a:spcBef>
                <a:spcPct val="0"/>
              </a:spcBef>
              <a:spcAft>
                <a:spcPts val="0"/>
              </a:spcAft>
              <a:buAutoNum type="arabicPeriod"/>
              <a:defRPr/>
            </a:pPr>
            <a:r>
              <a:rPr lang="en-US" b="0" baseline="0" dirty="0" smtClean="0">
                <a:solidFill>
                  <a:srgbClr val="7030A0"/>
                </a:solidFill>
                <a:latin typeface="Calibri" pitchFamily="34" charset="0"/>
                <a:cs typeface="Calibri" pitchFamily="34" charset="0"/>
              </a:rPr>
              <a:t>Do not </a:t>
            </a:r>
            <a:r>
              <a:rPr lang="en-US" b="0" baseline="0" dirty="0" err="1" smtClean="0">
                <a:solidFill>
                  <a:srgbClr val="7030A0"/>
                </a:solidFill>
                <a:latin typeface="Calibri" pitchFamily="34" charset="0"/>
                <a:cs typeface="Calibri" pitchFamily="34" charset="0"/>
              </a:rPr>
              <a:t>virtualize</a:t>
            </a:r>
            <a:r>
              <a:rPr lang="en-US" b="0" baseline="0" dirty="0" smtClean="0">
                <a:solidFill>
                  <a:srgbClr val="7030A0"/>
                </a:solidFill>
                <a:latin typeface="Calibri" pitchFamily="34" charset="0"/>
                <a:cs typeface="Calibri" pitchFamily="34" charset="0"/>
              </a:rPr>
              <a:t> critical resources used in the generation of cryptographic keys (for example, physical FIPS modules)</a:t>
            </a:r>
          </a:p>
          <a:p>
            <a:pPr marL="224325" indent="-224325" defTabSz="914350" fontAlgn="auto">
              <a:spcBef>
                <a:spcPct val="0"/>
              </a:spcBef>
              <a:spcAft>
                <a:spcPts val="0"/>
              </a:spcAft>
              <a:buAutoNum type="arabicPeriod"/>
              <a:defRPr/>
            </a:pPr>
            <a:r>
              <a:rPr lang="en-US" b="0" baseline="0" dirty="0" smtClean="0">
                <a:solidFill>
                  <a:srgbClr val="7030A0"/>
                </a:solidFill>
                <a:latin typeface="Calibri" pitchFamily="34" charset="0"/>
                <a:cs typeface="Calibri" pitchFamily="34" charset="0"/>
              </a:rPr>
              <a:t>If key management functions are virtualized, do not house virtual components that perform key-management functions or store cryptographic keys on the same hypervisor or host as the virtual components that store or access data protected by these keys.</a:t>
            </a:r>
            <a:endParaRPr lang="en-US" b="0" dirty="0" smtClean="0">
              <a:solidFill>
                <a:srgbClr val="7030A0"/>
              </a:solidFill>
              <a:latin typeface="Calibri" pitchFamily="34" charset="0"/>
              <a:cs typeface="Calibri" pitchFamily="34" charset="0"/>
            </a:endParaRPr>
          </a:p>
          <a:p>
            <a:pPr defTabSz="914350" fontAlgn="auto">
              <a:spcBef>
                <a:spcPct val="0"/>
              </a:spcBef>
              <a:spcAft>
                <a:spcPts val="0"/>
              </a:spcAft>
              <a:defRPr/>
            </a:pPr>
            <a:endParaRPr lang="en-US" b="1" dirty="0" smtClean="0">
              <a:solidFill>
                <a:srgbClr val="7030A0"/>
              </a:solidFill>
              <a:latin typeface="Calibri" pitchFamily="34" charset="0"/>
              <a:cs typeface="Calibri" pitchFamily="34" charset="0"/>
            </a:endParaRPr>
          </a:p>
          <a:p>
            <a:pPr defTabSz="914350" fontAlgn="auto">
              <a:spcBef>
                <a:spcPct val="0"/>
              </a:spcBef>
              <a:spcAft>
                <a:spcPts val="0"/>
              </a:spcAft>
              <a:defRPr/>
            </a:pPr>
            <a:endParaRPr lang="en-US" sz="1100" b="1" dirty="0">
              <a:solidFill>
                <a:srgbClr val="7030A0"/>
              </a:solidFill>
              <a:latin typeface="Calibri" pitchFamily="34" charset="0"/>
              <a:cs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a:t>
            </a:r>
            <a:r>
              <a:rPr lang="en-US" baseline="0" dirty="0" smtClean="0"/>
              <a:t> compliance infrastructure also needs to be flexible, so that it can accommodate shifting business models and environments.</a:t>
            </a:r>
          </a:p>
          <a:p>
            <a:pPr>
              <a:buNone/>
            </a:pPr>
            <a:r>
              <a:rPr lang="en-US" baseline="0" dirty="0" smtClean="0"/>
              <a:t/>
            </a:r>
            <a:br>
              <a:rPr lang="en-US" baseline="0" dirty="0" smtClean="0"/>
            </a:br>
            <a:r>
              <a:rPr lang="en-US" baseline="0" dirty="0" smtClean="0"/>
              <a:t>For example virtualization.  The cloud have changed everything, but in fact changes nothing.</a:t>
            </a:r>
          </a:p>
          <a:p>
            <a:pPr>
              <a:buNone/>
            </a:pPr>
            <a:r>
              <a:rPr lang="en-US" baseline="0" dirty="0" smtClean="0"/>
              <a:t/>
            </a:r>
            <a:br>
              <a:rPr lang="en-US" baseline="0" dirty="0" smtClean="0"/>
            </a:br>
            <a:r>
              <a:rPr lang="en-US" baseline="0" dirty="0" smtClean="0"/>
              <a:t>Every rule of a compliance mandate still applies to sensitive data, </a:t>
            </a:r>
          </a:p>
          <a:p>
            <a:pPr>
              <a:buNone/>
            </a:pPr>
            <a:endParaRPr lang="en-US" baseline="0" dirty="0" smtClean="0"/>
          </a:p>
          <a:p>
            <a:pPr>
              <a:buNone/>
            </a:pPr>
            <a:r>
              <a:rPr lang="en-US" baseline="0" dirty="0" smtClean="0"/>
              <a:t>And although visibility is reduced in the cloud, the responsibility of data ownership and compliance remains w/ you</a:t>
            </a:r>
          </a:p>
          <a:p>
            <a:pPr>
              <a:buNone/>
            </a:pPr>
            <a:endParaRPr lang="en-US" baseline="0" dirty="0" smtClean="0"/>
          </a:p>
          <a:p>
            <a:pPr>
              <a:buNone/>
            </a:pPr>
            <a:r>
              <a:rPr lang="en-US" baseline="0" dirty="0" smtClean="0"/>
              <a:t>Encryption is fast becoming a fundamental technology for protecting data and enabling compliance in the cloud.</a:t>
            </a:r>
          </a:p>
          <a:p>
            <a:pPr>
              <a:buNone/>
            </a:pPr>
            <a:endParaRPr lang="en-US" baseline="0" dirty="0" smtClean="0"/>
          </a:p>
          <a:p>
            <a:pPr>
              <a:buNone/>
            </a:pPr>
            <a:r>
              <a:rPr lang="en-US" baseline="0" dirty="0" smtClean="0"/>
              <a:t>Extending your unified encryption foundation and management into the cloud ensures the requirements of compliance are met - isolation of data, separation of duties, and role and policy based access.  </a:t>
            </a:r>
          </a:p>
          <a:p>
            <a:pPr>
              <a:buNone/>
            </a:pPr>
            <a:endParaRPr lang="en-US" dirty="0"/>
          </a:p>
        </p:txBody>
      </p:sp>
      <p:sp>
        <p:nvSpPr>
          <p:cNvPr id="4" name="Slide Number Placeholder 3"/>
          <p:cNvSpPr>
            <a:spLocks noGrp="1"/>
          </p:cNvSpPr>
          <p:nvPr>
            <p:ph type="sldNum" sz="quarter" idx="10"/>
          </p:nvPr>
        </p:nvSpPr>
        <p:spPr/>
        <p:txBody>
          <a:bodyPr/>
          <a:lstStyle/>
          <a:p>
            <a:pPr>
              <a:defRPr/>
            </a:pPr>
            <a:fld id="{C2666CB1-EBBF-4EC3-B5FC-12847B95C5AE}"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data_back.gif"/>
          <p:cNvPicPr>
            <a:picLocks noChangeAspect="1"/>
          </p:cNvPicPr>
          <p:nvPr userDrawn="1"/>
        </p:nvPicPr>
        <p:blipFill>
          <a:blip r:embed="rId2" cstate="print"/>
          <a:stretch>
            <a:fillRect/>
          </a:stretch>
        </p:blipFill>
        <p:spPr>
          <a:xfrm>
            <a:off x="1990725" y="1981200"/>
            <a:ext cx="7153275" cy="2943225"/>
          </a:xfrm>
          <a:prstGeom prst="rect">
            <a:avLst/>
          </a:prstGeom>
        </p:spPr>
      </p:pic>
      <p:pic>
        <p:nvPicPr>
          <p:cNvPr id="14" name="Picture 13" descr="SafeNet_logo_with_tagline_ppt.png"/>
          <p:cNvPicPr>
            <a:picLocks noChangeAspect="1"/>
          </p:cNvPicPr>
          <p:nvPr userDrawn="1"/>
        </p:nvPicPr>
        <p:blipFill>
          <a:blip r:embed="rId3" cstate="print"/>
          <a:stretch>
            <a:fillRect/>
          </a:stretch>
        </p:blipFill>
        <p:spPr>
          <a:xfrm>
            <a:off x="598533" y="76200"/>
            <a:ext cx="2982867" cy="838200"/>
          </a:xfrm>
          <a:prstGeom prst="rect">
            <a:avLst/>
          </a:prstGeom>
        </p:spPr>
      </p:pic>
      <p:sp>
        <p:nvSpPr>
          <p:cNvPr id="2" name="Title 1"/>
          <p:cNvSpPr>
            <a:spLocks noGrp="1"/>
          </p:cNvSpPr>
          <p:nvPr>
            <p:ph type="ctrTitle"/>
          </p:nvPr>
        </p:nvSpPr>
        <p:spPr>
          <a:xfrm>
            <a:off x="609600" y="1066801"/>
            <a:ext cx="7772400" cy="1066800"/>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2133600"/>
            <a:ext cx="6400800" cy="83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0" y="4876800"/>
            <a:ext cx="9144000" cy="19812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1"/>
          <p:cNvSpPr>
            <a:spLocks noGrp="1"/>
          </p:cNvSpPr>
          <p:nvPr>
            <p:ph type="body" sz="quarter" idx="11" hasCustomPrompt="1"/>
          </p:nvPr>
        </p:nvSpPr>
        <p:spPr>
          <a:xfrm>
            <a:off x="598532" y="5105400"/>
            <a:ext cx="5497468" cy="1295400"/>
          </a:xfrm>
        </p:spPr>
        <p:txBody>
          <a:bodyPr>
            <a:noAutofit/>
          </a:bodyPr>
          <a:lstStyle>
            <a:lvl1pPr marL="0" indent="0">
              <a:buNone/>
              <a:defRPr sz="2000" b="0" baseline="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Name, Title &amp; other details</a:t>
            </a:r>
          </a:p>
          <a:p>
            <a:pPr lvl="0"/>
            <a:r>
              <a:rPr lang="en-US" dirty="0" smtClean="0"/>
              <a:t>Click to edit Title</a:t>
            </a:r>
          </a:p>
          <a:p>
            <a:pPr lvl="0"/>
            <a:r>
              <a:rPr lang="en-US" dirty="0" smtClean="0"/>
              <a:t>Click to edit other details</a:t>
            </a:r>
          </a:p>
        </p:txBody>
      </p:sp>
      <p:sp>
        <p:nvSpPr>
          <p:cNvPr id="4" name="Footer Placeholder 3"/>
          <p:cNvSpPr>
            <a:spLocks noGrp="1"/>
          </p:cNvSpPr>
          <p:nvPr>
            <p:ph type="ftr" sz="quarter" idx="10"/>
          </p:nvPr>
        </p:nvSpPr>
        <p:spPr>
          <a:xfrm>
            <a:off x="6248400" y="6477000"/>
            <a:ext cx="2895600" cy="381000"/>
          </a:xfrm>
        </p:spPr>
        <p:txBody>
          <a:bodyPr/>
          <a:lstStyle>
            <a:lvl1pPr algn="r">
              <a:defRPr sz="1200"/>
            </a:lvl1pPr>
          </a:lstStyle>
          <a:p>
            <a:r>
              <a:rPr lang="en-US" smtClean="0"/>
              <a:t>SecureCloud 2012 - Frankfurt am Main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D36B7291-21B1-4036-90C8-F58458C0EA5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14" name="Picture 13" descr="SafeNet_logo_with_tagline_ppt.png"/>
          <p:cNvPicPr>
            <a:picLocks noChangeAspect="1"/>
          </p:cNvPicPr>
          <p:nvPr userDrawn="1"/>
        </p:nvPicPr>
        <p:blipFill>
          <a:blip r:embed="rId2" cstate="print"/>
          <a:stretch>
            <a:fillRect/>
          </a:stretch>
        </p:blipFill>
        <p:spPr>
          <a:xfrm>
            <a:off x="598533" y="76200"/>
            <a:ext cx="2982867" cy="838200"/>
          </a:xfrm>
          <a:prstGeom prst="rect">
            <a:avLst/>
          </a:prstGeom>
        </p:spPr>
      </p:pic>
      <p:pic>
        <p:nvPicPr>
          <p:cNvPr id="11" name="Picture 10" descr="data_back.gif"/>
          <p:cNvPicPr>
            <a:picLocks noChangeAspect="1"/>
          </p:cNvPicPr>
          <p:nvPr/>
        </p:nvPicPr>
        <p:blipFill>
          <a:blip r:embed="rId3" cstate="print"/>
          <a:stretch>
            <a:fillRect/>
          </a:stretch>
        </p:blipFill>
        <p:spPr>
          <a:xfrm>
            <a:off x="1990725" y="1981200"/>
            <a:ext cx="7153275" cy="2943225"/>
          </a:xfrm>
          <a:prstGeom prst="rect">
            <a:avLst/>
          </a:prstGeom>
        </p:spPr>
      </p:pic>
      <p:pic>
        <p:nvPicPr>
          <p:cNvPr id="10" name="Picture 9" descr="data_back.gif"/>
          <p:cNvPicPr>
            <a:picLocks noChangeAspect="1"/>
          </p:cNvPicPr>
          <p:nvPr/>
        </p:nvPicPr>
        <p:blipFill>
          <a:blip r:embed="rId3" cstate="print"/>
          <a:stretch>
            <a:fillRect/>
          </a:stretch>
        </p:blipFill>
        <p:spPr>
          <a:xfrm>
            <a:off x="1990725" y="1957387"/>
            <a:ext cx="7153275" cy="2943225"/>
          </a:xfrm>
          <a:prstGeom prst="rect">
            <a:avLst/>
          </a:prstGeom>
        </p:spPr>
      </p:pic>
      <p:sp>
        <p:nvSpPr>
          <p:cNvPr id="8" name="Rectangle 7"/>
          <p:cNvSpPr/>
          <p:nvPr/>
        </p:nvSpPr>
        <p:spPr>
          <a:xfrm>
            <a:off x="0" y="4876800"/>
            <a:ext cx="9144000" cy="19812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914401"/>
            <a:ext cx="7772400" cy="1066800"/>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1981200"/>
            <a:ext cx="6400800" cy="83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3"/>
          <p:cNvSpPr txBox="1">
            <a:spLocks noChangeArrowheads="1"/>
          </p:cNvSpPr>
          <p:nvPr/>
        </p:nvSpPr>
        <p:spPr>
          <a:xfrm>
            <a:off x="457201" y="5114925"/>
            <a:ext cx="4495800" cy="1285875"/>
          </a:xfrm>
          <a:prstGeom prst="rect">
            <a:avLst/>
          </a:prstGeom>
        </p:spPr>
        <p:txBody>
          <a:bodyPr vert="horz" lIns="91440" tIns="45720" rIns="91440" bIns="45720" rtlCol="0">
            <a:normAutofit/>
          </a:bodyPr>
          <a:lstStyle>
            <a:lvl1pPr>
              <a:lnSpc>
                <a:spcPts val="2400"/>
              </a:lnSpc>
              <a:spcBef>
                <a:spcPts val="0"/>
              </a:spcBef>
              <a:spcAft>
                <a:spcPts val="0"/>
              </a:spcAft>
              <a:buNone/>
              <a:defRPr sz="1500" b="1">
                <a:solidFill>
                  <a:srgbClr val="FFFFFF"/>
                </a:solidFill>
              </a:defRPr>
            </a:lvl1pPr>
          </a:lstStyle>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r>
              <a:rPr kumimoji="0" lang="en-US" sz="1500" b="1" i="0" u="none" strike="noStrike" kern="1200" cap="none" spc="0" normalizeH="0" baseline="0" noProof="0" dirty="0" smtClean="0">
                <a:ln>
                  <a:noFill/>
                </a:ln>
                <a:solidFill>
                  <a:srgbClr val="FFFFFF"/>
                </a:solidFill>
                <a:effectLst/>
                <a:uLnTx/>
                <a:uFillTx/>
                <a:latin typeface="+mn-lt"/>
                <a:ea typeface="+mn-ea"/>
                <a:cs typeface="+mn-cs"/>
              </a:rPr>
              <a:t>Insert Your Name</a:t>
            </a:r>
          </a:p>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r>
              <a:rPr kumimoji="0" lang="en-US" sz="1500" b="1" i="0" u="none" strike="noStrike" kern="1200" cap="none" spc="0" normalizeH="0" baseline="0" noProof="0" dirty="0" smtClean="0">
                <a:ln>
                  <a:noFill/>
                </a:ln>
                <a:solidFill>
                  <a:srgbClr val="FFFFFF"/>
                </a:solidFill>
                <a:effectLst/>
                <a:uLnTx/>
                <a:uFillTx/>
                <a:latin typeface="+mn-lt"/>
                <a:ea typeface="+mn-ea"/>
                <a:cs typeface="+mn-cs"/>
              </a:rPr>
              <a:t>Insert Your Title</a:t>
            </a:r>
          </a:p>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r>
              <a:rPr kumimoji="0" lang="en-US" sz="1500" b="1" i="0" u="none" strike="noStrike" kern="1200" cap="none" spc="0" normalizeH="0" baseline="0" noProof="0" dirty="0" smtClean="0">
                <a:ln>
                  <a:noFill/>
                </a:ln>
                <a:solidFill>
                  <a:srgbClr val="FFFFFF"/>
                </a:solidFill>
                <a:effectLst/>
                <a:uLnTx/>
                <a:uFillTx/>
                <a:latin typeface="+mn-lt"/>
                <a:ea typeface="+mn-ea"/>
                <a:cs typeface="+mn-cs"/>
              </a:rPr>
              <a:t>Insert Date</a:t>
            </a:r>
          </a:p>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endParaRPr kumimoji="0" lang="en-US" sz="15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2" name="Rectangle 11"/>
          <p:cNvSpPr/>
          <p:nvPr/>
        </p:nvSpPr>
        <p:spPr>
          <a:xfrm>
            <a:off x="0" y="4876800"/>
            <a:ext cx="9144000" cy="19812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49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10" descr="data_back.gif"/>
          <p:cNvPicPr>
            <a:picLocks noChangeAspect="1"/>
          </p:cNvPicPr>
          <p:nvPr userDrawn="1"/>
        </p:nvPicPr>
        <p:blipFill>
          <a:blip r:embed="rId2"/>
          <a:srcRect/>
          <a:stretch>
            <a:fillRect/>
          </a:stretch>
        </p:blipFill>
        <p:spPr bwMode="auto">
          <a:xfrm>
            <a:off x="1990725" y="1981200"/>
            <a:ext cx="7153275" cy="2943225"/>
          </a:xfrm>
          <a:prstGeom prst="rect">
            <a:avLst/>
          </a:prstGeom>
          <a:noFill/>
          <a:ln w="9525">
            <a:noFill/>
            <a:miter lim="800000"/>
            <a:headEnd/>
            <a:tailEnd/>
          </a:ln>
        </p:spPr>
      </p:pic>
      <p:sp>
        <p:nvSpPr>
          <p:cNvPr id="2" name="Title 1"/>
          <p:cNvSpPr>
            <a:spLocks noGrp="1"/>
          </p:cNvSpPr>
          <p:nvPr>
            <p:ph type="ctrTitle" hasCustomPrompt="1"/>
          </p:nvPr>
        </p:nvSpPr>
        <p:spPr>
          <a:xfrm>
            <a:off x="609600" y="1219201"/>
            <a:ext cx="7772400" cy="1066800"/>
          </a:xfrm>
        </p:spPr>
        <p:txBody>
          <a:bodyPr/>
          <a:lstStyle>
            <a:lvl1pPr algn="l">
              <a:defRPr/>
            </a:lvl1pPr>
          </a:lstStyle>
          <a:p>
            <a:r>
              <a:rPr lang="en-US" dirty="0" smtClean="0"/>
              <a:t>Click to edit Section title style</a:t>
            </a:r>
            <a:endParaRPr lang="en-US" dirty="0"/>
          </a:p>
        </p:txBody>
      </p:sp>
      <p:sp>
        <p:nvSpPr>
          <p:cNvPr id="3" name="Subtitle 2"/>
          <p:cNvSpPr>
            <a:spLocks noGrp="1"/>
          </p:cNvSpPr>
          <p:nvPr>
            <p:ph type="subTitle" idx="1"/>
          </p:nvPr>
        </p:nvSpPr>
        <p:spPr>
          <a:xfrm>
            <a:off x="609600" y="2286000"/>
            <a:ext cx="6400800" cy="83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Slide Number Placeholder 5"/>
          <p:cNvSpPr>
            <a:spLocks noGrp="1"/>
          </p:cNvSpPr>
          <p:nvPr>
            <p:ph type="sldNum" sz="quarter" idx="10"/>
          </p:nvPr>
        </p:nvSpPr>
        <p:spPr>
          <a:xfrm>
            <a:off x="7010400" y="6629400"/>
            <a:ext cx="2133600" cy="228600"/>
          </a:xfrm>
        </p:spPr>
        <p:txBody>
          <a:bodyPr/>
          <a:lstStyle>
            <a:lvl1pPr>
              <a:defRPr/>
            </a:lvl1pPr>
          </a:lstStyle>
          <a:p>
            <a:pPr>
              <a:defRPr/>
            </a:pPr>
            <a:fld id="{373B1FC3-86BA-4B1B-B4A0-E48F34706C63}" type="slidenum">
              <a:rPr lang="en-US"/>
              <a:pPr>
                <a:defRPr/>
              </a:pPr>
              <a:t>‹#›</a:t>
            </a:fld>
            <a:endParaRPr lang="en-US" dirty="0"/>
          </a:p>
        </p:txBody>
      </p:sp>
      <p:sp>
        <p:nvSpPr>
          <p:cNvPr id="13" name="Text Placeholder 11"/>
          <p:cNvSpPr>
            <a:spLocks noGrp="1"/>
          </p:cNvSpPr>
          <p:nvPr>
            <p:ph type="body" sz="quarter" idx="11" hasCustomPrompt="1"/>
          </p:nvPr>
        </p:nvSpPr>
        <p:spPr>
          <a:xfrm>
            <a:off x="609600" y="4038600"/>
            <a:ext cx="4659312" cy="1143000"/>
          </a:xfrm>
        </p:spPr>
        <p:txBody>
          <a:bodyPr/>
          <a:lstStyle>
            <a:lvl1pPr marL="0" indent="0">
              <a:buNone/>
              <a:defRPr sz="2000" b="1">
                <a:solidFill>
                  <a:srgbClr val="6C28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Name</a:t>
            </a:r>
          </a:p>
          <a:p>
            <a:pPr lvl="0"/>
            <a:r>
              <a:rPr lang="en-US" dirty="0" smtClean="0"/>
              <a:t>Click to edit Title</a:t>
            </a:r>
          </a:p>
          <a:p>
            <a:pPr lvl="0"/>
            <a:r>
              <a:rPr lang="en-US" dirty="0" smtClean="0"/>
              <a:t>Click to edit other details</a:t>
            </a:r>
          </a:p>
        </p:txBody>
      </p:sp>
      <p:sp>
        <p:nvSpPr>
          <p:cNvPr id="8" name="Footer Placeholder 3"/>
          <p:cNvSpPr>
            <a:spLocks noGrp="1"/>
          </p:cNvSpPr>
          <p:nvPr>
            <p:ph type="ftr" sz="quarter" idx="13"/>
          </p:nvPr>
        </p:nvSpPr>
        <p:spPr>
          <a:xfrm>
            <a:off x="0" y="6629400"/>
            <a:ext cx="2895600" cy="228600"/>
          </a:xfrm>
        </p:spPr>
        <p:txBody>
          <a:bodyPr/>
          <a:lstStyle/>
          <a:p>
            <a:r>
              <a:rPr lang="en-US" smtClean="0"/>
              <a:t>SecureCloud 2012 - Frankfurt am Main</a:t>
            </a:r>
            <a:endParaRPr lang="en-US" dirty="0"/>
          </a:p>
        </p:txBody>
      </p:sp>
    </p:spTree>
    <p:extLst>
      <p:ext uri="{BB962C8B-B14F-4D97-AF65-F5344CB8AC3E}">
        <p14:creationId xmlns:p14="http://schemas.microsoft.com/office/powerpoint/2010/main" val="2998698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6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FA2B9C8B-4D4E-4358-9BA6-DCA32E10A770}" type="slidenum">
              <a:rPr lang="en-US" smtClean="0"/>
              <a:pPr>
                <a:defRPr/>
              </a:pPr>
              <a:t>‹#›</a:t>
            </a:fld>
            <a:endParaRPr lang="en-US" dirty="0"/>
          </a:p>
        </p:txBody>
      </p:sp>
      <p:sp>
        <p:nvSpPr>
          <p:cNvPr id="4" name="Footer Placeholder 3"/>
          <p:cNvSpPr>
            <a:spLocks noGrp="1"/>
          </p:cNvSpPr>
          <p:nvPr>
            <p:ph type="ftr" sz="quarter" idx="13"/>
          </p:nvPr>
        </p:nvSpPr>
        <p:spPr/>
        <p:txBody>
          <a:bodyPr/>
          <a:lstStyle/>
          <a:p>
            <a:r>
              <a:rPr lang="en-US" smtClean="0"/>
              <a:t>SecureCloud 2012 - Frankfurt am Main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6868A804-B95E-42FF-AFA3-D1A898755010}" type="slidenum">
              <a:rPr lang="en-US" smtClean="0"/>
              <a:pPr>
                <a:defRPr/>
              </a:pPr>
              <a:t>‹#›</a:t>
            </a:fld>
            <a:endParaRPr lang="en-US" dirty="0"/>
          </a:p>
        </p:txBody>
      </p:sp>
      <p:sp>
        <p:nvSpPr>
          <p:cNvPr id="8" name="Content Placeholder 2"/>
          <p:cNvSpPr>
            <a:spLocks noGrp="1"/>
          </p:cNvSpPr>
          <p:nvPr>
            <p:ph sz="half" idx="13"/>
          </p:nvPr>
        </p:nvSpPr>
        <p:spPr>
          <a:xfrm>
            <a:off x="4867894" y="1600200"/>
            <a:ext cx="4038600" cy="4525963"/>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4"/>
          </p:nvPr>
        </p:nvSpPr>
        <p:spPr/>
        <p:txBody>
          <a:bodyPr/>
          <a:lstStyle/>
          <a:p>
            <a:r>
              <a:rPr lang="en-US" smtClean="0"/>
              <a:t>SecureCloud 2012 - Frankfurt am Main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09501524-6711-4632-A5A8-9169AB922CC1}" type="slidenum">
              <a:rPr lang="en-US" smtClean="0"/>
              <a:pPr>
                <a:defRPr/>
              </a:pPr>
              <a:t>‹#›</a:t>
            </a:fld>
            <a:endParaRPr lang="en-US" dirty="0"/>
          </a:p>
        </p:txBody>
      </p:sp>
      <p:sp>
        <p:nvSpPr>
          <p:cNvPr id="3" name="Footer Placeholder 2"/>
          <p:cNvSpPr>
            <a:spLocks noGrp="1"/>
          </p:cNvSpPr>
          <p:nvPr>
            <p:ph type="ftr" sz="quarter" idx="13"/>
          </p:nvPr>
        </p:nvSpPr>
        <p:spPr/>
        <p:txBody>
          <a:bodyPr/>
          <a:lstStyle/>
          <a:p>
            <a:r>
              <a:rPr lang="en-US" smtClean="0"/>
              <a:t>SecureCloud 2012 - Frankfurt am Main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F8719F-7BFC-49C7-9C34-6B3BCAA7DC17}" type="slidenum">
              <a:rPr lang="en-US" smtClean="0"/>
              <a:pPr>
                <a:defRPr/>
              </a:pPr>
              <a:t>‹#›</a:t>
            </a:fld>
            <a:endParaRPr lang="en-US" dirty="0"/>
          </a:p>
        </p:txBody>
      </p:sp>
      <p:sp>
        <p:nvSpPr>
          <p:cNvPr id="2" name="Footer Placeholder 1"/>
          <p:cNvSpPr>
            <a:spLocks noGrp="1"/>
          </p:cNvSpPr>
          <p:nvPr>
            <p:ph type="ftr" sz="quarter" idx="13"/>
          </p:nvPr>
        </p:nvSpPr>
        <p:spPr/>
        <p:txBody>
          <a:bodyPr/>
          <a:lstStyle/>
          <a:p>
            <a:r>
              <a:rPr lang="en-US" smtClean="0"/>
              <a:t>SecureCloud 2012 - Frankfurt am Main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734374"/>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779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75A6C324-742F-418B-A12A-D879F37FD8A0}" type="slidenum">
              <a:rPr lang="en-US" smtClean="0"/>
              <a:pPr>
                <a:defRPr/>
              </a:pPr>
              <a:t>‹#›</a:t>
            </a:fld>
            <a:endParaRPr lang="en-US" dirty="0"/>
          </a:p>
        </p:txBody>
      </p:sp>
      <p:sp>
        <p:nvSpPr>
          <p:cNvPr id="5" name="Footer Placeholder 4"/>
          <p:cNvSpPr>
            <a:spLocks noGrp="1"/>
          </p:cNvSpPr>
          <p:nvPr>
            <p:ph type="ftr" sz="quarter" idx="13"/>
          </p:nvPr>
        </p:nvSpPr>
        <p:spPr/>
        <p:txBody>
          <a:bodyPr/>
          <a:lstStyle/>
          <a:p>
            <a:r>
              <a:rPr lang="en-US" smtClean="0"/>
              <a:t>SecureCloud 2012 - Frankfurt am Main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86A8E9F9-FA76-4E1F-8A9E-E6BA8248AC7F}" type="slidenum">
              <a:rPr lang="en-US" smtClean="0"/>
              <a:pPr>
                <a:defRPr/>
              </a:pPr>
              <a:t>‹#›</a:t>
            </a:fld>
            <a:endParaRPr lang="en-US" dirty="0"/>
          </a:p>
        </p:txBody>
      </p:sp>
      <p:sp>
        <p:nvSpPr>
          <p:cNvPr id="5" name="Footer Placeholder 4"/>
          <p:cNvSpPr>
            <a:spLocks noGrp="1"/>
          </p:cNvSpPr>
          <p:nvPr>
            <p:ph type="ftr" sz="quarter" idx="13"/>
          </p:nvPr>
        </p:nvSpPr>
        <p:spPr/>
        <p:txBody>
          <a:bodyPr/>
          <a:lstStyle/>
          <a:p>
            <a:r>
              <a:rPr lang="en-US" smtClean="0"/>
              <a:t>SecureCloud 2012 - Frankfurt am Main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62A83F77-B3C1-4495-9BA8-A1142EF564AE}" type="slidenum">
              <a:rPr lang="en-US" smtClean="0"/>
              <a:pPr>
                <a:defRPr/>
              </a:pPr>
              <a:t>‹#›</a:t>
            </a:fld>
            <a:endParaRPr lang="en-US" dirty="0"/>
          </a:p>
        </p:txBody>
      </p:sp>
      <p:sp>
        <p:nvSpPr>
          <p:cNvPr id="4" name="Footer Placeholder 3"/>
          <p:cNvSpPr>
            <a:spLocks noGrp="1"/>
          </p:cNvSpPr>
          <p:nvPr>
            <p:ph type="ftr" sz="quarter" idx="13"/>
          </p:nvPr>
        </p:nvSpPr>
        <p:spPr/>
        <p:txBody>
          <a:bodyPr/>
          <a:lstStyle/>
          <a:p>
            <a:r>
              <a:rPr lang="en-US" smtClean="0"/>
              <a:t>SecureCloud 2012 - Frankfurt am Main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8610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219200"/>
            <a:ext cx="8610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6629400"/>
            <a:ext cx="9144000" cy="2286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1050">
                <a:solidFill>
                  <a:schemeClr val="bg1">
                    <a:lumMod val="95000"/>
                  </a:schemeClr>
                </a:solidFill>
              </a:defRPr>
            </a:lvl1pPr>
          </a:lstStyle>
          <a:p>
            <a:pPr>
              <a:defRPr/>
            </a:pPr>
            <a:fld id="{C7A196BF-9419-45C6-B70D-8411574EB276}" type="slidenum">
              <a:rPr lang="en-US" smtClean="0"/>
              <a:pPr>
                <a:defRPr/>
              </a:pPr>
              <a:t>‹#›</a:t>
            </a:fld>
            <a:endParaRPr lang="en-US" dirty="0"/>
          </a:p>
        </p:txBody>
      </p:sp>
      <p:sp>
        <p:nvSpPr>
          <p:cNvPr id="13"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smtClean="0"/>
              <a:t>SecureCloud 2012 - Frankfurt am Main</a:t>
            </a:r>
            <a:endParaRPr lang="en-US" dirty="0"/>
          </a:p>
        </p:txBody>
      </p:sp>
      <p:pic>
        <p:nvPicPr>
          <p:cNvPr id="10" name="Picture 9" descr="SafeNet_logo_with_tagline_ppt.png"/>
          <p:cNvPicPr>
            <a:picLocks noChangeAspect="1"/>
          </p:cNvPicPr>
          <p:nvPr/>
        </p:nvPicPr>
        <p:blipFill>
          <a:blip r:embed="rId13" cstate="print"/>
          <a:stretch>
            <a:fillRect/>
          </a:stretch>
        </p:blipFill>
        <p:spPr>
          <a:xfrm>
            <a:off x="6858000" y="6019800"/>
            <a:ext cx="2169358" cy="609600"/>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54"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3200" kern="1200">
          <a:solidFill>
            <a:srgbClr val="6C286B"/>
          </a:solidFill>
          <a:latin typeface="+mj-lt"/>
          <a:ea typeface="+mj-ea"/>
          <a:cs typeface="+mj-cs"/>
        </a:defRPr>
      </a:lvl1pPr>
    </p:titleStyle>
    <p:bodyStyle>
      <a:lvl1pPr marL="342900" indent="-342900" algn="l" defTabSz="914400" rtl="0" eaLnBrk="1" latinLnBrk="0" hangingPunct="1">
        <a:spcBef>
          <a:spcPct val="20000"/>
        </a:spcBef>
        <a:buClr>
          <a:srgbClr val="F39100"/>
        </a:buClr>
        <a:buFont typeface="Wingdings" pitchFamily="2"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Clr>
          <a:srgbClr val="F39100"/>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F39100"/>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39100"/>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F3910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ussell.Dietz@safenet-in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62.png"/><Relationship Id="rId4" Type="http://schemas.openxmlformats.org/officeDocument/2006/relationships/image" Target="../media/image54.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www.safenet-inc.com/" TargetMode="Externa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www.rackspacecloud.com/"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comments" Target="../comments/comment1.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191126"/>
            <a:ext cx="7772400" cy="1066800"/>
          </a:xfrm>
        </p:spPr>
        <p:txBody>
          <a:bodyPr>
            <a:normAutofit/>
          </a:bodyPr>
          <a:lstStyle/>
          <a:p>
            <a:r>
              <a:rPr lang="en-US" dirty="0" smtClean="0"/>
              <a:t>Data Security &amp; PCI-DSS Compliance in </a:t>
            </a:r>
            <a:br>
              <a:rPr lang="en-US" dirty="0" smtClean="0"/>
            </a:br>
            <a:r>
              <a:rPr lang="en-US" dirty="0" smtClean="0"/>
              <a:t>Cloud &amp; Virtual Data Centers (</a:t>
            </a:r>
            <a:r>
              <a:rPr lang="en-US" dirty="0" err="1" smtClean="0"/>
              <a:t>vDCs</a:t>
            </a:r>
            <a:r>
              <a:rPr lang="en-US" dirty="0" smtClean="0"/>
              <a:t>)</a:t>
            </a:r>
            <a:endParaRPr lang="en-US" dirty="0"/>
          </a:p>
        </p:txBody>
      </p:sp>
      <p:sp>
        <p:nvSpPr>
          <p:cNvPr id="5" name="Subtitle 4"/>
          <p:cNvSpPr>
            <a:spLocks noGrp="1"/>
          </p:cNvSpPr>
          <p:nvPr>
            <p:ph type="subTitle" idx="1"/>
          </p:nvPr>
        </p:nvSpPr>
        <p:spPr>
          <a:xfrm>
            <a:off x="685800" y="2819400"/>
            <a:ext cx="6400800" cy="838200"/>
          </a:xfrm>
        </p:spPr>
        <p:txBody>
          <a:bodyPr>
            <a:normAutofit/>
          </a:bodyPr>
          <a:lstStyle/>
          <a:p>
            <a:r>
              <a:rPr lang="en-US" dirty="0" smtClean="0"/>
              <a:t>Data Security in </a:t>
            </a:r>
            <a:r>
              <a:rPr lang="en-US" dirty="0"/>
              <a:t>a Cloudy World</a:t>
            </a:r>
          </a:p>
        </p:txBody>
      </p:sp>
      <p:sp>
        <p:nvSpPr>
          <p:cNvPr id="6" name="Text Placeholder 5"/>
          <p:cNvSpPr>
            <a:spLocks noGrp="1"/>
          </p:cNvSpPr>
          <p:nvPr>
            <p:ph type="body" sz="quarter" idx="11"/>
          </p:nvPr>
        </p:nvSpPr>
        <p:spPr>
          <a:xfrm>
            <a:off x="598532" y="4953000"/>
            <a:ext cx="5497468" cy="1752600"/>
          </a:xfrm>
        </p:spPr>
        <p:txBody>
          <a:bodyPr/>
          <a:lstStyle/>
          <a:p>
            <a:pPr lvl="0">
              <a:buClr>
                <a:srgbClr val="F4F3F0"/>
              </a:buClr>
              <a:buSzPct val="25000"/>
            </a:pPr>
            <a:r>
              <a:rPr lang="en-US" sz="1600" b="1" kern="0" dirty="0" smtClean="0">
                <a:solidFill>
                  <a:srgbClr val="FFFFFF"/>
                </a:solidFill>
                <a:latin typeface="+mn-lt"/>
                <a:cs typeface="Arial"/>
              </a:rPr>
              <a:t>Sangeeta Anand</a:t>
            </a:r>
            <a:r>
              <a:rPr lang="en-US" sz="1600" b="1" kern="0" dirty="0">
                <a:solidFill>
                  <a:srgbClr val="FFFFFF"/>
                </a:solidFill>
                <a:latin typeface="+mn-lt"/>
                <a:cs typeface="Arial"/>
              </a:rPr>
              <a:t>		</a:t>
            </a:r>
          </a:p>
          <a:p>
            <a:pPr lvl="0">
              <a:buClr>
                <a:srgbClr val="F4F3F0"/>
              </a:buClr>
              <a:buSzPct val="25000"/>
            </a:pPr>
            <a:r>
              <a:rPr lang="en-US" sz="1200" kern="0" dirty="0" smtClean="0">
                <a:solidFill>
                  <a:srgbClr val="FFFFFF"/>
                </a:solidFill>
                <a:latin typeface="+mn-lt"/>
                <a:cs typeface="Arial"/>
              </a:rPr>
              <a:t>General Manager &amp; Corporate Vice President, Data Protection</a:t>
            </a:r>
          </a:p>
          <a:p>
            <a:pPr lvl="0">
              <a:buClr>
                <a:srgbClr val="F4F3F0"/>
              </a:buClr>
              <a:buSzPct val="25000"/>
            </a:pPr>
            <a:endParaRPr lang="en-US" sz="900" kern="0" dirty="0" smtClean="0">
              <a:solidFill>
                <a:srgbClr val="FFFFFF"/>
              </a:solidFill>
              <a:latin typeface="+mn-lt"/>
              <a:cs typeface="Arial"/>
            </a:endParaRPr>
          </a:p>
          <a:p>
            <a:pPr lvl="0">
              <a:buClr>
                <a:srgbClr val="F4F3F0"/>
              </a:buClr>
              <a:buSzPct val="25000"/>
            </a:pPr>
            <a:r>
              <a:rPr lang="en-US" sz="1200" kern="0" dirty="0" smtClean="0">
                <a:solidFill>
                  <a:srgbClr val="FFFFFF"/>
                </a:solidFill>
                <a:latin typeface="+mn-lt"/>
                <a:cs typeface="Arial"/>
                <a:hlinkClick r:id="rId2"/>
              </a:rPr>
              <a:t>Sangeeta.anand@safenet-inc.com</a:t>
            </a:r>
            <a:endParaRPr lang="en-US" sz="1200" kern="0" dirty="0">
              <a:solidFill>
                <a:srgbClr val="FFFFFF"/>
              </a:solidFill>
              <a:latin typeface="+mn-lt"/>
              <a:cs typeface="Arial"/>
            </a:endParaRPr>
          </a:p>
          <a:p>
            <a:pPr lvl="0">
              <a:buClr>
                <a:srgbClr val="F4F3F0"/>
              </a:buClr>
              <a:buSzPct val="25000"/>
            </a:pPr>
            <a:endParaRPr lang="en-US" sz="900" kern="0" dirty="0">
              <a:solidFill>
                <a:srgbClr val="FFFFFF"/>
              </a:solidFill>
              <a:latin typeface="+mn-lt"/>
              <a:cs typeface="Arial"/>
            </a:endParaRPr>
          </a:p>
          <a:p>
            <a:pPr lvl="0">
              <a:buClr>
                <a:srgbClr val="F4F3F0"/>
              </a:buClr>
              <a:buSzPct val="25000"/>
            </a:pPr>
            <a:r>
              <a:rPr lang="en-US" sz="1600" b="1" dirty="0" smtClean="0">
                <a:solidFill>
                  <a:srgbClr val="FFFFFF"/>
                </a:solidFill>
                <a:latin typeface="+mn-lt"/>
              </a:rPr>
              <a:t>October 2012</a:t>
            </a:r>
            <a:endParaRPr lang="en-US" sz="1600" b="1" dirty="0">
              <a:solidFill>
                <a:srgbClr val="FFFFFF"/>
              </a:solidFill>
              <a:latin typeface="+mn-lt"/>
            </a:endParaRPr>
          </a:p>
          <a:p>
            <a:endParaRPr lang="en-US" sz="1200" dirty="0"/>
          </a:p>
        </p:txBody>
      </p:sp>
    </p:spTree>
    <p:extLst>
      <p:ext uri="{BB962C8B-B14F-4D97-AF65-F5344CB8AC3E}">
        <p14:creationId xmlns:p14="http://schemas.microsoft.com/office/powerpoint/2010/main" val="3300109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PCI 3.4 Addresses Data Security </a:t>
            </a:r>
            <a:br>
              <a:rPr lang="en-US" dirty="0" smtClean="0"/>
            </a:br>
            <a:r>
              <a:rPr lang="en-US" dirty="0" smtClean="0"/>
              <a:t>in Virtualized / Cloud Environments</a:t>
            </a:r>
            <a:endParaRPr lang="en-US" dirty="0"/>
          </a:p>
        </p:txBody>
      </p:sp>
      <p:sp>
        <p:nvSpPr>
          <p:cNvPr id="3" name="Content Placeholder 2"/>
          <p:cNvSpPr>
            <a:spLocks noGrp="1"/>
          </p:cNvSpPr>
          <p:nvPr>
            <p:ph idx="1"/>
          </p:nvPr>
        </p:nvSpPr>
        <p:spPr>
          <a:xfrm>
            <a:off x="304800" y="1219201"/>
            <a:ext cx="8610600" cy="3886200"/>
          </a:xfrm>
        </p:spPr>
        <p:txBody>
          <a:bodyPr>
            <a:normAutofit fontScale="92500" lnSpcReduction="20000"/>
          </a:bodyPr>
          <a:lstStyle/>
          <a:p>
            <a:r>
              <a:rPr lang="en-US" dirty="0" smtClean="0"/>
              <a:t>PCI 1.0: 2004</a:t>
            </a:r>
          </a:p>
          <a:p>
            <a:pPr lvl="1"/>
            <a:r>
              <a:rPr lang="en-US" sz="2000" dirty="0" smtClean="0"/>
              <a:t>Encryption Data (Section 3.4)</a:t>
            </a:r>
          </a:p>
          <a:p>
            <a:pPr lvl="1"/>
            <a:r>
              <a:rPr lang="en-US" sz="2000" dirty="0" smtClean="0"/>
              <a:t>IT: Huge issues in data discovery</a:t>
            </a:r>
          </a:p>
          <a:p>
            <a:r>
              <a:rPr lang="en-US" dirty="0" smtClean="0"/>
              <a:t>PCI 1.1: 2006</a:t>
            </a:r>
          </a:p>
          <a:p>
            <a:pPr lvl="1"/>
            <a:r>
              <a:rPr lang="en-US" sz="2000" dirty="0" smtClean="0"/>
              <a:t>Key Management clarifications, Compensating Controls</a:t>
            </a:r>
          </a:p>
          <a:p>
            <a:pPr lvl="1"/>
            <a:r>
              <a:rPr lang="en-US" sz="2000" dirty="0" smtClean="0"/>
              <a:t>IT: Needed time to comply, begin using compensating controls</a:t>
            </a:r>
          </a:p>
          <a:p>
            <a:r>
              <a:rPr lang="en-US" dirty="0" smtClean="0"/>
              <a:t>PCI 1.2: 2008</a:t>
            </a:r>
          </a:p>
          <a:p>
            <a:pPr lvl="1"/>
            <a:r>
              <a:rPr lang="en-US" sz="2000" dirty="0" smtClean="0"/>
              <a:t>More Key Management clarifications</a:t>
            </a:r>
          </a:p>
          <a:p>
            <a:pPr lvl="1"/>
            <a:r>
              <a:rPr lang="en-US" sz="2000" dirty="0" smtClean="0"/>
              <a:t>IT: Better use of encryption, issues with Key Management compliance, compensating controls in use</a:t>
            </a:r>
            <a:endParaRPr lang="en-US" dirty="0" smtClean="0"/>
          </a:p>
          <a:p>
            <a:r>
              <a:rPr lang="en-US" dirty="0" smtClean="0"/>
              <a:t>PCI 2.0: 2011</a:t>
            </a:r>
          </a:p>
          <a:p>
            <a:pPr lvl="1"/>
            <a:r>
              <a:rPr lang="en-US" sz="2000" dirty="0" smtClean="0"/>
              <a:t>Clarifications on virtualization</a:t>
            </a:r>
            <a:endParaRPr lang="en-US" dirty="0"/>
          </a:p>
        </p:txBody>
      </p:sp>
      <p:sp>
        <p:nvSpPr>
          <p:cNvPr id="5" name="Slide Number Placeholder 4"/>
          <p:cNvSpPr>
            <a:spLocks noGrp="1"/>
          </p:cNvSpPr>
          <p:nvPr>
            <p:ph type="sldNum" sz="quarter" idx="12"/>
          </p:nvPr>
        </p:nvSpPr>
        <p:spPr/>
        <p:txBody>
          <a:bodyPr/>
          <a:lstStyle/>
          <a:p>
            <a:pPr>
              <a:defRPr/>
            </a:pPr>
            <a:fld id="{FA2B9C8B-4D4E-4358-9BA6-DCA32E10A770}" type="slidenum">
              <a:rPr lang="en-US" smtClean="0"/>
              <a:pPr>
                <a:defRPr/>
              </a:pPr>
              <a:t>10</a:t>
            </a:fld>
            <a:endParaRPr lang="en-US" dirty="0"/>
          </a:p>
        </p:txBody>
      </p:sp>
      <p:sp>
        <p:nvSpPr>
          <p:cNvPr id="6" name="Rounded Rectangle 5"/>
          <p:cNvSpPr/>
          <p:nvPr/>
        </p:nvSpPr>
        <p:spPr>
          <a:xfrm>
            <a:off x="228600" y="5029200"/>
            <a:ext cx="8763000" cy="1524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2"/>
                </a:solidFill>
              </a:rPr>
              <a:t>Some organizations have achieved PCI compliance using compensating controls for the data protection. Compensating controls assume physical ownership and isolation as risk mitigation strategy. </a:t>
            </a:r>
            <a:r>
              <a:rPr lang="en-US" dirty="0" err="1" smtClean="0">
                <a:solidFill>
                  <a:schemeClr val="tx2"/>
                </a:solidFill>
              </a:rPr>
              <a:t>IaaS</a:t>
            </a:r>
            <a:r>
              <a:rPr lang="en-US" dirty="0" smtClean="0">
                <a:solidFill>
                  <a:schemeClr val="tx2"/>
                </a:solidFill>
              </a:rPr>
              <a:t> will drive re-thinking of risk mitigation without physical control.</a:t>
            </a:r>
            <a:endParaRPr lang="en-US" dirty="0">
              <a:solidFill>
                <a:schemeClr val="tx2"/>
              </a:solidFill>
            </a:endParaRPr>
          </a:p>
        </p:txBody>
      </p:sp>
    </p:spTree>
    <p:extLst>
      <p:ext uri="{BB962C8B-B14F-4D97-AF65-F5344CB8AC3E}">
        <p14:creationId xmlns:p14="http://schemas.microsoft.com/office/powerpoint/2010/main" val="470514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r="62113"/>
          <a:stretch>
            <a:fillRect/>
          </a:stretch>
        </p:blipFill>
        <p:spPr bwMode="auto">
          <a:xfrm>
            <a:off x="381000" y="1000108"/>
            <a:ext cx="3745539" cy="5632744"/>
          </a:xfrm>
          <a:prstGeom prst="rect">
            <a:avLst/>
          </a:prstGeom>
          <a:noFill/>
          <a:ln w="9525">
            <a:solidFill>
              <a:schemeClr val="accent6"/>
            </a:solidFill>
            <a:miter lim="800000"/>
            <a:headEnd/>
            <a:tailEnd/>
          </a:ln>
        </p:spPr>
      </p:pic>
      <p:sp>
        <p:nvSpPr>
          <p:cNvPr id="5" name="Title 1"/>
          <p:cNvSpPr txBox="1">
            <a:spLocks/>
          </p:cNvSpPr>
          <p:nvPr/>
        </p:nvSpPr>
        <p:spPr>
          <a:xfrm>
            <a:off x="500034" y="0"/>
            <a:ext cx="8229600" cy="8683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rgbClr val="7030A0"/>
                </a:solidFill>
                <a:latin typeface="Calibri" pitchFamily="34" charset="0"/>
                <a:ea typeface="+mj-ea"/>
                <a:cs typeface="Calibri" pitchFamily="34" charset="0"/>
              </a:rPr>
              <a:t>PCI DSS Virtualization Guidelines: Section 3</a:t>
            </a:r>
            <a:endParaRPr lang="en-US" sz="2000" b="1" noProof="0" dirty="0" smtClean="0">
              <a:solidFill>
                <a:srgbClr val="7030A0"/>
              </a:solidFill>
              <a:latin typeface="Calibri" pitchFamily="34" charset="0"/>
              <a:ea typeface="+mj-ea"/>
              <a:cs typeface="Calibri" pitchFamily="34" charset="0"/>
            </a:endParaRPr>
          </a:p>
        </p:txBody>
      </p:sp>
      <p:sp>
        <p:nvSpPr>
          <p:cNvPr id="4" name="TextBox 3"/>
          <p:cNvSpPr txBox="1"/>
          <p:nvPr/>
        </p:nvSpPr>
        <p:spPr>
          <a:xfrm>
            <a:off x="4500562" y="1000108"/>
            <a:ext cx="3786214" cy="4468916"/>
          </a:xfrm>
          <a:prstGeom prst="rect">
            <a:avLst/>
          </a:prstGeom>
          <a:noFill/>
        </p:spPr>
        <p:txBody>
          <a:bodyPr wrap="square" rtlCol="0">
            <a:spAutoFit/>
          </a:bodyPr>
          <a:lstStyle/>
          <a:p>
            <a:pPr lvl="0"/>
            <a:r>
              <a:rPr lang="en-US" b="1" i="1" dirty="0" smtClean="0">
                <a:solidFill>
                  <a:schemeClr val="accent3"/>
                </a:solidFill>
              </a:rPr>
              <a:t>Best practices on encryption and key management</a:t>
            </a:r>
          </a:p>
          <a:p>
            <a:pPr lvl="0"/>
            <a:endParaRPr lang="en-US" b="1" i="1" dirty="0" smtClean="0">
              <a:solidFill>
                <a:schemeClr val="accent3"/>
              </a:solidFill>
              <a:latin typeface="Calibri" pitchFamily="34" charset="0"/>
              <a:cs typeface="Calibri" pitchFamily="34" charset="0"/>
            </a:endParaRPr>
          </a:p>
          <a:p>
            <a:pPr marL="742950" lvl="1" indent="-285750">
              <a:spcBef>
                <a:spcPct val="20000"/>
              </a:spcBef>
              <a:buClr>
                <a:srgbClr val="F39100"/>
              </a:buClr>
              <a:buFont typeface="Arial" pitchFamily="34" charset="0"/>
              <a:buChar char="•"/>
            </a:pPr>
            <a:r>
              <a:rPr lang="en-US" dirty="0" smtClean="0">
                <a:solidFill>
                  <a:schemeClr val="accent5">
                    <a:lumMod val="50000"/>
                  </a:schemeClr>
                </a:solidFill>
                <a:latin typeface="Calibri" pitchFamily="34" charset="0"/>
                <a:cs typeface="Calibri" pitchFamily="34" charset="0"/>
              </a:rPr>
              <a:t>Moving Sensitive Data in the cloud</a:t>
            </a:r>
          </a:p>
          <a:p>
            <a:pPr marL="742950" lvl="1" indent="-285750">
              <a:spcBef>
                <a:spcPct val="20000"/>
              </a:spcBef>
              <a:buClr>
                <a:srgbClr val="F39100"/>
              </a:buClr>
              <a:buFont typeface="Arial" pitchFamily="34" charset="0"/>
              <a:buChar char="•"/>
            </a:pPr>
            <a:r>
              <a:rPr lang="en-US" dirty="0" smtClean="0">
                <a:solidFill>
                  <a:schemeClr val="accent5">
                    <a:lumMod val="50000"/>
                  </a:schemeClr>
                </a:solidFill>
                <a:latin typeface="Calibri" pitchFamily="34" charset="0"/>
                <a:cs typeface="Calibri" pitchFamily="34" charset="0"/>
              </a:rPr>
              <a:t>Separation of duties – to prevent access by unauthorized personnel</a:t>
            </a:r>
          </a:p>
          <a:p>
            <a:pPr marL="742950" lvl="1" indent="-285750">
              <a:spcBef>
                <a:spcPct val="20000"/>
              </a:spcBef>
              <a:buClr>
                <a:srgbClr val="F39100"/>
              </a:buClr>
              <a:buFont typeface="Arial" pitchFamily="34" charset="0"/>
              <a:buChar char="•"/>
            </a:pPr>
            <a:r>
              <a:rPr lang="en-US" dirty="0" smtClean="0">
                <a:solidFill>
                  <a:schemeClr val="accent5">
                    <a:lumMod val="50000"/>
                  </a:schemeClr>
                </a:solidFill>
                <a:latin typeface="Calibri" pitchFamily="34" charset="0"/>
                <a:cs typeface="Calibri" pitchFamily="34" charset="0"/>
              </a:rPr>
              <a:t>Keys do not co-exist with encrypted data</a:t>
            </a:r>
          </a:p>
          <a:p>
            <a:pPr marL="742950" lvl="1" indent="-285750">
              <a:spcBef>
                <a:spcPct val="20000"/>
              </a:spcBef>
              <a:buClr>
                <a:srgbClr val="F39100"/>
              </a:buClr>
              <a:buFont typeface="Arial" pitchFamily="34" charset="0"/>
              <a:buChar char="•"/>
            </a:pPr>
            <a:r>
              <a:rPr lang="en-US" dirty="0" smtClean="0">
                <a:solidFill>
                  <a:schemeClr val="accent5">
                    <a:lumMod val="50000"/>
                  </a:schemeClr>
                </a:solidFill>
                <a:latin typeface="Calibri" pitchFamily="34" charset="0"/>
                <a:cs typeface="Calibri" pitchFamily="34" charset="0"/>
              </a:rPr>
              <a:t>Virtualized Key Management functions/components do not co-exist with the encrypted virtual host </a:t>
            </a:r>
          </a:p>
          <a:p>
            <a:endParaRPr lang="en-GB" dirty="0"/>
          </a:p>
        </p:txBody>
      </p:sp>
    </p:spTree>
    <p:extLst>
      <p:ext uri="{BB962C8B-B14F-4D97-AF65-F5344CB8AC3E}">
        <p14:creationId xmlns:p14="http://schemas.microsoft.com/office/powerpoint/2010/main" val="1549915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www.kavistechnology.com/blog/wp-content/uploads/2009/01/image_2.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6305550" y="0"/>
            <a:ext cx="2838450" cy="2305050"/>
          </a:xfrm>
          <a:prstGeom prst="rect">
            <a:avLst/>
          </a:prstGeom>
          <a:noFill/>
        </p:spPr>
      </p:pic>
      <p:sp>
        <p:nvSpPr>
          <p:cNvPr id="2" name="Title 1"/>
          <p:cNvSpPr>
            <a:spLocks noGrp="1"/>
          </p:cNvSpPr>
          <p:nvPr>
            <p:ph type="title"/>
          </p:nvPr>
        </p:nvSpPr>
        <p:spPr>
          <a:xfrm>
            <a:off x="342900" y="228600"/>
            <a:ext cx="8610600" cy="1143000"/>
          </a:xfrm>
        </p:spPr>
        <p:txBody>
          <a:bodyPr/>
          <a:lstStyle/>
          <a:p>
            <a:r>
              <a:rPr lang="en-US" dirty="0" smtClean="0">
                <a:solidFill>
                  <a:schemeClr val="accent2">
                    <a:lumMod val="75000"/>
                  </a:schemeClr>
                </a:solidFill>
              </a:rPr>
              <a:t>PCI Compliance Drives Encryption </a:t>
            </a:r>
            <a:br>
              <a:rPr lang="en-US" dirty="0" smtClean="0">
                <a:solidFill>
                  <a:schemeClr val="accent2">
                    <a:lumMod val="75000"/>
                  </a:schemeClr>
                </a:solidFill>
              </a:rPr>
            </a:br>
            <a:r>
              <a:rPr lang="en-US" dirty="0" smtClean="0">
                <a:solidFill>
                  <a:schemeClr val="accent2">
                    <a:lumMod val="75000"/>
                  </a:schemeClr>
                </a:solidFill>
              </a:rPr>
              <a:t>in Cloud &amp; </a:t>
            </a:r>
            <a:r>
              <a:rPr lang="en-US" dirty="0" err="1" smtClean="0">
                <a:solidFill>
                  <a:schemeClr val="accent2">
                    <a:lumMod val="75000"/>
                  </a:schemeClr>
                </a:solidFill>
              </a:rPr>
              <a:t>vDCs</a:t>
            </a:r>
            <a:endParaRPr lang="en-US" sz="3200" dirty="0">
              <a:solidFill>
                <a:srgbClr val="F39108"/>
              </a:solidFill>
            </a:endParaRPr>
          </a:p>
        </p:txBody>
      </p:sp>
      <p:sp>
        <p:nvSpPr>
          <p:cNvPr id="3" name="Content Placeholder 2"/>
          <p:cNvSpPr>
            <a:spLocks noGrp="1"/>
          </p:cNvSpPr>
          <p:nvPr>
            <p:ph idx="1"/>
          </p:nvPr>
        </p:nvSpPr>
        <p:spPr>
          <a:xfrm>
            <a:off x="4572000" y="1616440"/>
            <a:ext cx="4267200" cy="4495800"/>
          </a:xfrm>
          <a:ln w="28575">
            <a:solidFill>
              <a:schemeClr val="bg1">
                <a:lumMod val="85000"/>
              </a:schemeClr>
            </a:solidFill>
          </a:ln>
        </p:spPr>
        <p:txBody>
          <a:bodyPr/>
          <a:lstStyle/>
          <a:p>
            <a:r>
              <a:rPr lang="en-US" sz="1800" b="1" dirty="0" smtClean="0">
                <a:solidFill>
                  <a:srgbClr val="F39108"/>
                </a:solidFill>
              </a:rPr>
              <a:t>Encryption is becoming a fundamental technology for protecting data in the cloud:</a:t>
            </a:r>
          </a:p>
          <a:p>
            <a:pPr lvl="1"/>
            <a:r>
              <a:rPr lang="en-US" sz="1800" dirty="0" smtClean="0"/>
              <a:t>Isolation of data in multi-tenant environments</a:t>
            </a:r>
          </a:p>
          <a:p>
            <a:pPr lvl="1"/>
            <a:r>
              <a:rPr lang="en-US" sz="1800" dirty="0" smtClean="0"/>
              <a:t>Separation of duties</a:t>
            </a:r>
          </a:p>
          <a:p>
            <a:pPr lvl="1"/>
            <a:r>
              <a:rPr lang="en-US" sz="1800" dirty="0" smtClean="0"/>
              <a:t>Role and policy based access</a:t>
            </a:r>
          </a:p>
        </p:txBody>
      </p:sp>
      <p:sp>
        <p:nvSpPr>
          <p:cNvPr id="9" name="Content Placeholder 2"/>
          <p:cNvSpPr txBox="1">
            <a:spLocks/>
          </p:cNvSpPr>
          <p:nvPr/>
        </p:nvSpPr>
        <p:spPr bwMode="auto">
          <a:xfrm>
            <a:off x="152400" y="1600200"/>
            <a:ext cx="4343400" cy="4525962"/>
          </a:xfrm>
          <a:prstGeom prst="rect">
            <a:avLst/>
          </a:prstGeom>
          <a:solidFill>
            <a:schemeClr val="bg1">
              <a:lumMod val="85000"/>
            </a:schemeClr>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39100"/>
              </a:buClr>
              <a:buSzTx/>
              <a:buFont typeface="Wingdings" pitchFamily="2" charset="2"/>
              <a:buChar char="§"/>
              <a:tabLst/>
              <a:defRPr/>
            </a:pPr>
            <a:r>
              <a:rPr kumimoji="0" lang="en-US" b="1" i="0" u="none" strike="noStrike" kern="1200" cap="none" spc="0" normalizeH="0" baseline="0" noProof="0" dirty="0" smtClean="0">
                <a:ln>
                  <a:noFill/>
                </a:ln>
                <a:solidFill>
                  <a:srgbClr val="F39108"/>
                </a:solidFill>
                <a:effectLst/>
                <a:uLnTx/>
                <a:uFillTx/>
                <a:latin typeface="+mn-lt"/>
                <a:ea typeface="+mn-ea"/>
                <a:cs typeface="+mn-cs"/>
              </a:rPr>
              <a:t>The cloud changes everything</a:t>
            </a:r>
            <a:endParaRPr kumimoji="0" lang="en-US" sz="1400" b="1" i="0" u="none" strike="noStrike" kern="1200" cap="none" spc="0" normalizeH="0" baseline="0" noProof="0" dirty="0" smtClean="0">
              <a:ln>
                <a:noFill/>
              </a:ln>
              <a:solidFill>
                <a:srgbClr val="F39108"/>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F39100"/>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Multiple uses for a virtual resource that contains sensitive data make it difficult to apply the needed controls</a:t>
            </a:r>
          </a:p>
          <a:p>
            <a:pPr marL="342900" marR="0" lvl="0" indent="-342900" algn="l" defTabSz="914400" rtl="0" eaLnBrk="0" fontAlgn="base" latinLnBrk="0" hangingPunct="0">
              <a:lnSpc>
                <a:spcPct val="100000"/>
              </a:lnSpc>
              <a:spcBef>
                <a:spcPct val="20000"/>
              </a:spcBef>
              <a:spcAft>
                <a:spcPct val="0"/>
              </a:spcAft>
              <a:buClr>
                <a:srgbClr val="F39100"/>
              </a:buClr>
              <a:buSzTx/>
              <a:buFont typeface="Wingdings" pitchFamily="2" charset="2"/>
              <a:buChar char="§"/>
              <a:tabLst/>
              <a:defRPr/>
            </a:pPr>
            <a:r>
              <a:rPr kumimoji="0" lang="en-US" b="1" i="0" u="none" strike="noStrike" kern="1200" cap="none" spc="0" normalizeH="0" baseline="0" noProof="0" dirty="0" smtClean="0">
                <a:ln>
                  <a:noFill/>
                </a:ln>
                <a:solidFill>
                  <a:srgbClr val="F39108"/>
                </a:solidFill>
                <a:effectLst/>
                <a:uLnTx/>
                <a:uFillTx/>
                <a:latin typeface="+mn-lt"/>
                <a:ea typeface="+mn-ea"/>
                <a:cs typeface="+mn-cs"/>
              </a:rPr>
              <a:t>The cloud changes nothing</a:t>
            </a:r>
          </a:p>
          <a:p>
            <a:pPr marL="742950" marR="0" lvl="1" indent="-285750" algn="l" defTabSz="914400" rtl="0" eaLnBrk="0" fontAlgn="base" latinLnBrk="0" hangingPunct="0">
              <a:lnSpc>
                <a:spcPct val="100000"/>
              </a:lnSpc>
              <a:spcBef>
                <a:spcPct val="20000"/>
              </a:spcBef>
              <a:spcAft>
                <a:spcPct val="0"/>
              </a:spcAft>
              <a:buClr>
                <a:srgbClr val="F39100"/>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Every rule of a mandate still applies when migrating sensitive data to the cloud</a:t>
            </a:r>
          </a:p>
          <a:p>
            <a:pPr marL="742950" marR="0" lvl="1" indent="-285750" algn="l" defTabSz="914400" rtl="0" eaLnBrk="0" fontAlgn="base" latinLnBrk="0" hangingPunct="0">
              <a:lnSpc>
                <a:spcPct val="100000"/>
              </a:lnSpc>
              <a:spcBef>
                <a:spcPct val="20000"/>
              </a:spcBef>
              <a:spcAft>
                <a:spcPct val="0"/>
              </a:spcAft>
              <a:buClr>
                <a:srgbClr val="F39100"/>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Many infrastructure roles and responsibilities may drop out of view, but compliance responsibility remains</a:t>
            </a:r>
            <a:r>
              <a:rPr kumimoji="0" lang="en-US" b="0" i="0" u="none" strike="noStrike" kern="1200" cap="none" spc="0" normalizeH="0" noProof="0" dirty="0" smtClean="0">
                <a:ln>
                  <a:noFill/>
                </a:ln>
                <a:solidFill>
                  <a:schemeClr val="tx1"/>
                </a:solidFill>
                <a:effectLst/>
                <a:uLnTx/>
                <a:uFillTx/>
                <a:latin typeface="+mn-lt"/>
                <a:ea typeface="+mn-ea"/>
                <a:cs typeface="+mn-cs"/>
              </a:rPr>
              <a:t> with you</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F39100"/>
              </a:buClr>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http://www.techworld.com/cmsdata/features/3209785/Cloud%20Security%20Alliance.jpg"/>
          <p:cNvPicPr>
            <a:picLocks noChangeAspect="1" noChangeArrowheads="1"/>
          </p:cNvPicPr>
          <p:nvPr/>
        </p:nvPicPr>
        <p:blipFill>
          <a:blip r:embed="rId4" cstate="print"/>
          <a:srcRect/>
          <a:stretch>
            <a:fillRect/>
          </a:stretch>
        </p:blipFill>
        <p:spPr bwMode="auto">
          <a:xfrm>
            <a:off x="5486400" y="4914900"/>
            <a:ext cx="2743200" cy="1104900"/>
          </a:xfrm>
          <a:prstGeom prst="rect">
            <a:avLst/>
          </a:prstGeom>
          <a:noFill/>
        </p:spPr>
      </p:pic>
      <p:sp>
        <p:nvSpPr>
          <p:cNvPr id="10" name="Right Arrow 9"/>
          <p:cNvSpPr/>
          <p:nvPr/>
        </p:nvSpPr>
        <p:spPr>
          <a:xfrm>
            <a:off x="4267200" y="3505200"/>
            <a:ext cx="7620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4F3F0"/>
              </a:solidFill>
            </a:endParaRPr>
          </a:p>
        </p:txBody>
      </p:sp>
    </p:spTree>
    <p:extLst>
      <p:ext uri="{BB962C8B-B14F-4D97-AF65-F5344CB8AC3E}">
        <p14:creationId xmlns:p14="http://schemas.microsoft.com/office/powerpoint/2010/main" val="12231505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1000760"/>
          <a:ext cx="8382000" cy="5730240"/>
        </p:xfrm>
        <a:graphic>
          <a:graphicData uri="http://schemas.openxmlformats.org/drawingml/2006/table">
            <a:tbl>
              <a:tblPr firstRow="1" bandRow="1">
                <a:tableStyleId>{21E4AEA4-8DFA-4A89-87EB-49C32662AFE0}</a:tableStyleId>
              </a:tblPr>
              <a:tblGrid>
                <a:gridCol w="3429000"/>
                <a:gridCol w="533400"/>
                <a:gridCol w="609600"/>
                <a:gridCol w="533400"/>
                <a:gridCol w="3276600"/>
              </a:tblGrid>
              <a:tr h="1574800">
                <a:tc>
                  <a:txBody>
                    <a:bodyPr/>
                    <a:lstStyle/>
                    <a:p>
                      <a:r>
                        <a:rPr lang="en-US" sz="2400" dirty="0" smtClean="0">
                          <a:latin typeface="Calibri" pitchFamily="34" charset="0"/>
                          <a:cs typeface="Calibri" pitchFamily="34" charset="0"/>
                        </a:rPr>
                        <a:t>Principle</a:t>
                      </a:r>
                      <a:endParaRPr lang="en-US" sz="2400" dirty="0">
                        <a:latin typeface="Calibri" pitchFamily="34" charset="0"/>
                        <a:cs typeface="Calibri" pitchFamily="34" charset="0"/>
                      </a:endParaRPr>
                    </a:p>
                  </a:txBody>
                  <a:tcPr anchor="b"/>
                </a:tc>
                <a:tc>
                  <a:txBody>
                    <a:bodyPr/>
                    <a:lstStyle/>
                    <a:p>
                      <a:r>
                        <a:rPr lang="en-US" sz="1400" dirty="0" smtClean="0">
                          <a:latin typeface="Calibri" pitchFamily="34" charset="0"/>
                          <a:cs typeface="Calibri" pitchFamily="34" charset="0"/>
                        </a:rPr>
                        <a:t>Trust/Ownership</a:t>
                      </a:r>
                      <a:endParaRPr lang="en-US" sz="1400" dirty="0">
                        <a:latin typeface="Calibri" pitchFamily="34" charset="0"/>
                        <a:cs typeface="Calibri" pitchFamily="34" charset="0"/>
                      </a:endParaRPr>
                    </a:p>
                  </a:txBody>
                  <a:tcPr vert="vert270" anchor="ctr"/>
                </a:tc>
                <a:tc>
                  <a:txBody>
                    <a:bodyPr/>
                    <a:lstStyle/>
                    <a:p>
                      <a:r>
                        <a:rPr lang="en-US" sz="1400" dirty="0" smtClean="0">
                          <a:latin typeface="Calibri" pitchFamily="34" charset="0"/>
                          <a:cs typeface="Calibri" pitchFamily="34" charset="0"/>
                        </a:rPr>
                        <a:t>Hypervisor</a:t>
                      </a:r>
                      <a:endParaRPr lang="en-US" sz="1400" dirty="0">
                        <a:latin typeface="Calibri" pitchFamily="34" charset="0"/>
                        <a:cs typeface="Calibri" pitchFamily="34" charset="0"/>
                      </a:endParaRPr>
                    </a:p>
                  </a:txBody>
                  <a:tcPr vert="vert270" anchor="ctr"/>
                </a:tc>
                <a:tc>
                  <a:txBody>
                    <a:bodyPr/>
                    <a:lstStyle/>
                    <a:p>
                      <a:r>
                        <a:rPr lang="en-US" sz="1400" dirty="0" smtClean="0">
                          <a:latin typeface="Calibri" pitchFamily="34" charset="0"/>
                          <a:cs typeface="Calibri" pitchFamily="34" charset="0"/>
                        </a:rPr>
                        <a:t>Disclosure/Visibility</a:t>
                      </a:r>
                      <a:endParaRPr lang="en-US" sz="1400" dirty="0">
                        <a:latin typeface="Calibri" pitchFamily="34" charset="0"/>
                        <a:cs typeface="Calibri" pitchFamily="34" charset="0"/>
                      </a:endParaRPr>
                    </a:p>
                  </a:txBody>
                  <a:tcPr vert="vert270" anchor="ctr"/>
                </a:tc>
                <a:tc>
                  <a:txBody>
                    <a:bodyPr/>
                    <a:lstStyle/>
                    <a:p>
                      <a:r>
                        <a:rPr lang="en-US" sz="2400" dirty="0" smtClean="0">
                          <a:latin typeface="Calibri" pitchFamily="34" charset="0"/>
                          <a:cs typeface="Calibri" pitchFamily="34" charset="0"/>
                        </a:rPr>
                        <a:t>Issues</a:t>
                      </a:r>
                      <a:endParaRPr lang="en-US" sz="2400" dirty="0">
                        <a:latin typeface="Calibri" pitchFamily="34" charset="0"/>
                        <a:cs typeface="Calibri" pitchFamily="34" charset="0"/>
                      </a:endParaRPr>
                    </a:p>
                  </a:txBody>
                  <a:tcPr anchor="b"/>
                </a:tc>
              </a:tr>
              <a:tr h="370840">
                <a:tc>
                  <a:txBody>
                    <a:bodyPr/>
                    <a:lstStyle/>
                    <a:p>
                      <a:r>
                        <a:rPr lang="en-US" sz="1400" dirty="0" smtClean="0">
                          <a:latin typeface="Calibri" pitchFamily="34" charset="0"/>
                          <a:cs typeface="Calibri" pitchFamily="34" charset="0"/>
                        </a:rPr>
                        <a:t>Limit use of </a:t>
                      </a:r>
                      <a:r>
                        <a:rPr lang="en-US" sz="1400" i="1" dirty="0" smtClean="0">
                          <a:solidFill>
                            <a:schemeClr val="accent2"/>
                          </a:solidFill>
                          <a:latin typeface="Calibri" pitchFamily="34" charset="0"/>
                          <a:cs typeface="Calibri" pitchFamily="34" charset="0"/>
                        </a:rPr>
                        <a:t>&lt;sensitive</a:t>
                      </a:r>
                      <a:r>
                        <a:rPr lang="en-US" sz="1400" i="1" baseline="0" dirty="0" smtClean="0">
                          <a:solidFill>
                            <a:schemeClr val="accent2"/>
                          </a:solidFill>
                          <a:latin typeface="Calibri" pitchFamily="34" charset="0"/>
                          <a:cs typeface="Calibri" pitchFamily="34" charset="0"/>
                        </a:rPr>
                        <a:t> data&gt;</a:t>
                      </a:r>
                      <a:endParaRPr lang="en-US" sz="1400" i="1" dirty="0">
                        <a:solidFill>
                          <a:schemeClr val="accent2"/>
                        </a:solidFill>
                        <a:latin typeface="Calibri" pitchFamily="34" charset="0"/>
                        <a:cs typeface="Calibri" pitchFamily="34" charset="0"/>
                      </a:endParaRPr>
                    </a:p>
                  </a:txBody>
                  <a:tcPr/>
                </a:tc>
                <a:tc>
                  <a:txBody>
                    <a:bodyPr/>
                    <a:lstStyle/>
                    <a:p>
                      <a:pPr algn="ctr"/>
                      <a:endParaRPr lang="en-US" sz="1800" b="1" dirty="0">
                        <a:solidFill>
                          <a:schemeClr val="accent2"/>
                        </a:solidFill>
                        <a:latin typeface="Calibri" pitchFamily="34" charset="0"/>
                        <a:cs typeface="Calibri" pitchFamily="34" charset="0"/>
                      </a:endParaRPr>
                    </a:p>
                  </a:txBody>
                  <a:tcPr anchor="ctr"/>
                </a:tc>
                <a:tc>
                  <a:txBody>
                    <a:bodyPr/>
                    <a:lstStyle/>
                    <a:p>
                      <a:pPr algn="ctr"/>
                      <a:endParaRPr lang="en-US" sz="140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Big issue in </a:t>
                      </a:r>
                      <a:r>
                        <a:rPr lang="en-US" sz="1100" dirty="0" err="1" smtClean="0">
                          <a:latin typeface="Calibri" pitchFamily="34" charset="0"/>
                          <a:cs typeface="Calibri" pitchFamily="34" charset="0"/>
                        </a:rPr>
                        <a:t>SaaS</a:t>
                      </a:r>
                      <a:r>
                        <a:rPr lang="en-US" sz="1100" dirty="0" smtClean="0">
                          <a:latin typeface="Calibri" pitchFamily="34" charset="0"/>
                          <a:cs typeface="Calibri" pitchFamily="34" charset="0"/>
                        </a:rPr>
                        <a:t>, in your control for the most part in </a:t>
                      </a:r>
                      <a:r>
                        <a:rPr lang="en-US" sz="1100" dirty="0" err="1" smtClean="0">
                          <a:latin typeface="Calibri" pitchFamily="34" charset="0"/>
                          <a:cs typeface="Calibri" pitchFamily="34" charset="0"/>
                        </a:rPr>
                        <a:t>IaaS</a:t>
                      </a:r>
                      <a:r>
                        <a:rPr lang="en-US" sz="1100" dirty="0" smtClean="0">
                          <a:latin typeface="Calibri" pitchFamily="34" charset="0"/>
                          <a:cs typeface="Calibri" pitchFamily="34" charset="0"/>
                        </a:rPr>
                        <a:t> and </a:t>
                      </a:r>
                      <a:r>
                        <a:rPr lang="en-US" sz="1100" dirty="0" err="1" smtClean="0">
                          <a:latin typeface="Calibri" pitchFamily="34" charset="0"/>
                          <a:cs typeface="Calibri" pitchFamily="34" charset="0"/>
                        </a:rPr>
                        <a:t>PaaS</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Use secure development practices</a:t>
                      </a:r>
                      <a:endParaRPr lang="en-US" sz="14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accent2"/>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accent2"/>
                        </a:solidFill>
                        <a:latin typeface="Calibri" pitchFamily="34" charset="0"/>
                        <a:cs typeface="Calibri" pitchFamily="34" charset="0"/>
                      </a:endParaRPr>
                    </a:p>
                  </a:txBody>
                  <a:tcPr anchor="ct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Issue in </a:t>
                      </a:r>
                      <a:r>
                        <a:rPr lang="en-US" sz="1100" dirty="0" err="1" smtClean="0">
                          <a:latin typeface="Calibri" pitchFamily="34" charset="0"/>
                          <a:cs typeface="Calibri" pitchFamily="34" charset="0"/>
                        </a:rPr>
                        <a:t>SaaS</a:t>
                      </a:r>
                      <a:r>
                        <a:rPr lang="en-US" sz="1100" dirty="0" smtClean="0">
                          <a:latin typeface="Calibri" pitchFamily="34" charset="0"/>
                          <a:cs typeface="Calibri" pitchFamily="34" charset="0"/>
                        </a:rPr>
                        <a:t> and </a:t>
                      </a:r>
                      <a:r>
                        <a:rPr lang="en-US" sz="1100" dirty="0" err="1" smtClean="0">
                          <a:latin typeface="Calibri" pitchFamily="34" charset="0"/>
                          <a:cs typeface="Calibri" pitchFamily="34" charset="0"/>
                        </a:rPr>
                        <a:t>PaaS</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Control access to </a:t>
                      </a:r>
                      <a:r>
                        <a:rPr lang="en-US" sz="1400" i="1" dirty="0" smtClean="0">
                          <a:solidFill>
                            <a:schemeClr val="accent2"/>
                          </a:solidFill>
                          <a:latin typeface="Calibri" pitchFamily="34" charset="0"/>
                          <a:cs typeface="Calibri" pitchFamily="34" charset="0"/>
                        </a:rPr>
                        <a:t>&lt;sensitive</a:t>
                      </a:r>
                      <a:r>
                        <a:rPr lang="en-US" sz="1400" i="1" baseline="0" dirty="0" smtClean="0">
                          <a:solidFill>
                            <a:schemeClr val="accent2"/>
                          </a:solidFill>
                          <a:latin typeface="Calibri" pitchFamily="34" charset="0"/>
                          <a:cs typeface="Calibri" pitchFamily="34" charset="0"/>
                        </a:rPr>
                        <a:t> data&gt;</a:t>
                      </a:r>
                      <a:endParaRPr lang="en-US" sz="1400" dirty="0">
                        <a:latin typeface="Calibri" pitchFamily="34" charset="0"/>
                        <a:cs typeface="Calibri" pitchFamily="34" charset="0"/>
                      </a:endParaRPr>
                    </a:p>
                  </a:txBody>
                  <a:tcP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Issues in all cases. Issues</a:t>
                      </a:r>
                      <a:r>
                        <a:rPr lang="en-US" sz="1100" baseline="0" dirty="0" smtClean="0">
                          <a:latin typeface="Calibri" pitchFamily="34" charset="0"/>
                          <a:cs typeface="Calibri" pitchFamily="34" charset="0"/>
                        </a:rPr>
                        <a:t> of user identification, authorization rights, privileged cloud user</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Encrypt </a:t>
                      </a:r>
                      <a:r>
                        <a:rPr lang="en-US" sz="1400" i="1" dirty="0" smtClean="0">
                          <a:solidFill>
                            <a:schemeClr val="accent2"/>
                          </a:solidFill>
                          <a:latin typeface="Calibri" pitchFamily="34" charset="0"/>
                          <a:cs typeface="Calibri" pitchFamily="34" charset="0"/>
                        </a:rPr>
                        <a:t>&lt;sensitive</a:t>
                      </a:r>
                      <a:r>
                        <a:rPr lang="en-US" sz="1400" i="1" baseline="0" dirty="0" smtClean="0">
                          <a:solidFill>
                            <a:schemeClr val="accent2"/>
                          </a:solidFill>
                          <a:latin typeface="Calibri" pitchFamily="34" charset="0"/>
                          <a:cs typeface="Calibri" pitchFamily="34" charset="0"/>
                        </a:rPr>
                        <a:t> data&gt; </a:t>
                      </a:r>
                      <a:r>
                        <a:rPr lang="en-US" sz="1400" dirty="0" smtClean="0">
                          <a:latin typeface="Calibri" pitchFamily="34" charset="0"/>
                          <a:cs typeface="Calibri" pitchFamily="34" charset="0"/>
                        </a:rPr>
                        <a:t>in transit</a:t>
                      </a:r>
                      <a:endParaRPr lang="en-US" sz="1400" dirty="0">
                        <a:latin typeface="Calibri" pitchFamily="34" charset="0"/>
                        <a:cs typeface="Calibri" pitchFamily="34" charset="0"/>
                      </a:endParaRPr>
                    </a:p>
                  </a:txBody>
                  <a:tcPr/>
                </a:tc>
                <a:tc>
                  <a:txBody>
                    <a:bodyPr/>
                    <a:lstStyle/>
                    <a:p>
                      <a:pPr algn="ctr"/>
                      <a:endParaRPr lang="en-US" sz="1400" dirty="0">
                        <a:latin typeface="Calibri" pitchFamily="34" charset="0"/>
                        <a:cs typeface="Calibri" pitchFamily="34" charset="0"/>
                      </a:endParaRPr>
                    </a:p>
                  </a:txBody>
                  <a:tcPr anchor="ctr"/>
                </a:tc>
                <a:tc>
                  <a:txBody>
                    <a:bodyPr/>
                    <a:lstStyle/>
                    <a:p>
                      <a:pPr algn="ctr"/>
                      <a:endParaRPr lang="en-US" sz="140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p>
                      <a:pPr algn="ctr"/>
                      <a:endParaRPr lang="en-US" sz="1400" dirty="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Most</a:t>
                      </a:r>
                      <a:r>
                        <a:rPr lang="en-US" sz="1100" baseline="0" dirty="0" smtClean="0">
                          <a:latin typeface="Calibri" pitchFamily="34" charset="0"/>
                          <a:cs typeface="Calibri" pitchFamily="34" charset="0"/>
                        </a:rPr>
                        <a:t> likely already addressed, but customer to cloud, </a:t>
                      </a:r>
                      <a:r>
                        <a:rPr lang="en-US" sz="1100" baseline="0" dirty="0" err="1" smtClean="0">
                          <a:latin typeface="Calibri" pitchFamily="34" charset="0"/>
                          <a:cs typeface="Calibri" pitchFamily="34" charset="0"/>
                        </a:rPr>
                        <a:t>intracloud</a:t>
                      </a:r>
                      <a:r>
                        <a:rPr lang="en-US" sz="1100" baseline="0" dirty="0" smtClean="0">
                          <a:latin typeface="Calibri" pitchFamily="34" charset="0"/>
                          <a:cs typeface="Calibri" pitchFamily="34" charset="0"/>
                        </a:rPr>
                        <a:t> communication can be an issue</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Optional </a:t>
                      </a:r>
                      <a:r>
                        <a:rPr lang="en-US" sz="1400" i="1" dirty="0" smtClean="0">
                          <a:solidFill>
                            <a:schemeClr val="accent2"/>
                          </a:solidFill>
                          <a:latin typeface="Calibri" pitchFamily="34" charset="0"/>
                          <a:cs typeface="Calibri" pitchFamily="34" charset="0"/>
                        </a:rPr>
                        <a:t>&lt;sensitive</a:t>
                      </a:r>
                      <a:r>
                        <a:rPr lang="en-US" sz="1400" i="1" baseline="0" dirty="0" smtClean="0">
                          <a:solidFill>
                            <a:schemeClr val="accent2"/>
                          </a:solidFill>
                          <a:latin typeface="Calibri" pitchFamily="34" charset="0"/>
                          <a:cs typeface="Calibri" pitchFamily="34" charset="0"/>
                        </a:rPr>
                        <a:t> data&gt; </a:t>
                      </a:r>
                      <a:r>
                        <a:rPr lang="en-US" sz="1400" dirty="0" smtClean="0">
                          <a:latin typeface="Calibri" pitchFamily="34" charset="0"/>
                          <a:cs typeface="Calibri" pitchFamily="34" charset="0"/>
                        </a:rPr>
                        <a:t>encrypt at</a:t>
                      </a:r>
                      <a:r>
                        <a:rPr lang="en-US" sz="1400" baseline="0" dirty="0" smtClean="0">
                          <a:latin typeface="Calibri" pitchFamily="34" charset="0"/>
                          <a:cs typeface="Calibri" pitchFamily="34" charset="0"/>
                        </a:rPr>
                        <a:t> rest</a:t>
                      </a:r>
                      <a:endParaRPr lang="en-US" sz="1400" dirty="0">
                        <a:latin typeface="Calibri" pitchFamily="34" charset="0"/>
                        <a:cs typeface="Calibri" pitchFamily="34" charset="0"/>
                      </a:endParaRPr>
                    </a:p>
                  </a:txBody>
                  <a:tcP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pPr algn="ctr"/>
                      <a:endParaRPr lang="en-US" sz="1400" dirty="0">
                        <a:latin typeface="Calibri" pitchFamily="34" charset="0"/>
                        <a:cs typeface="Calibri" pitchFamily="34" charset="0"/>
                      </a:endParaRPr>
                    </a:p>
                  </a:txBody>
                  <a:tcPr anchor="ct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Huge issue</a:t>
                      </a:r>
                      <a:r>
                        <a:rPr lang="en-US" sz="1100" baseline="0" dirty="0" smtClean="0">
                          <a:latin typeface="Calibri" pitchFamily="34" charset="0"/>
                          <a:cs typeface="Calibri" pitchFamily="34" charset="0"/>
                        </a:rPr>
                        <a:t> in data sitting in the cloud, across all platforms.</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Keep</a:t>
                      </a:r>
                      <a:r>
                        <a:rPr lang="en-US" sz="1400" baseline="0" dirty="0" smtClean="0">
                          <a:latin typeface="Calibri" pitchFamily="34" charset="0"/>
                          <a:cs typeface="Calibri" pitchFamily="34" charset="0"/>
                        </a:rPr>
                        <a:t> </a:t>
                      </a:r>
                      <a:r>
                        <a:rPr lang="en-US" sz="1400" i="1" dirty="0" smtClean="0">
                          <a:solidFill>
                            <a:schemeClr val="accent2"/>
                          </a:solidFill>
                          <a:latin typeface="Calibri" pitchFamily="34" charset="0"/>
                          <a:cs typeface="Calibri" pitchFamily="34" charset="0"/>
                        </a:rPr>
                        <a:t>&lt;sensitive</a:t>
                      </a:r>
                      <a:r>
                        <a:rPr lang="en-US" sz="1400" i="1" baseline="0" dirty="0" smtClean="0">
                          <a:solidFill>
                            <a:schemeClr val="accent2"/>
                          </a:solidFill>
                          <a:latin typeface="Calibri" pitchFamily="34" charset="0"/>
                          <a:cs typeface="Calibri" pitchFamily="34" charset="0"/>
                        </a:rPr>
                        <a:t> data&gt; </a:t>
                      </a:r>
                      <a:r>
                        <a:rPr lang="en-US" sz="1400" baseline="0" dirty="0" smtClean="0">
                          <a:latin typeface="Calibri" pitchFamily="34" charset="0"/>
                          <a:cs typeface="Calibri" pitchFamily="34" charset="0"/>
                        </a:rPr>
                        <a:t>confidential </a:t>
                      </a:r>
                      <a:endParaRPr lang="en-US" sz="1400" dirty="0">
                        <a:latin typeface="Calibri" pitchFamily="34" charset="0"/>
                        <a:cs typeface="Calibri" pitchFamily="34" charset="0"/>
                      </a:endParaRPr>
                    </a:p>
                  </a:txBody>
                  <a:tcP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Main issue is guaranteeing the “trust” in data when you</a:t>
                      </a:r>
                      <a:r>
                        <a:rPr lang="en-US" sz="1100" baseline="0" dirty="0" smtClean="0">
                          <a:latin typeface="Calibri" pitchFamily="34" charset="0"/>
                          <a:cs typeface="Calibri" pitchFamily="34" charset="0"/>
                        </a:rPr>
                        <a:t> don’t “trust” the cloud.</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Keep the integrity of </a:t>
                      </a:r>
                      <a:r>
                        <a:rPr lang="en-US" sz="1400" i="1" dirty="0" smtClean="0">
                          <a:solidFill>
                            <a:schemeClr val="accent2"/>
                          </a:solidFill>
                          <a:latin typeface="Calibri" pitchFamily="34" charset="0"/>
                          <a:cs typeface="Calibri" pitchFamily="34" charset="0"/>
                        </a:rPr>
                        <a:t>&lt;sensitive</a:t>
                      </a:r>
                      <a:r>
                        <a:rPr lang="en-US" sz="1400" i="1" baseline="0" dirty="0" smtClean="0">
                          <a:solidFill>
                            <a:schemeClr val="accent2"/>
                          </a:solidFill>
                          <a:latin typeface="Calibri" pitchFamily="34" charset="0"/>
                          <a:cs typeface="Calibri" pitchFamily="34" charset="0"/>
                        </a:rPr>
                        <a:t> data&gt;</a:t>
                      </a:r>
                      <a:endParaRPr lang="en-US" sz="1400" dirty="0">
                        <a:latin typeface="Calibri" pitchFamily="34" charset="0"/>
                        <a:cs typeface="Calibri" pitchFamily="34" charset="0"/>
                      </a:endParaRPr>
                    </a:p>
                  </a:txBody>
                  <a:tcP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Main issue is guaranteeing the “trust” in data when you</a:t>
                      </a:r>
                      <a:r>
                        <a:rPr lang="en-US" sz="1100" baseline="0" dirty="0" smtClean="0">
                          <a:latin typeface="Calibri" pitchFamily="34" charset="0"/>
                          <a:cs typeface="Calibri" pitchFamily="34" charset="0"/>
                        </a:rPr>
                        <a:t> don’t “trust” the cloud.</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Enforce separation</a:t>
                      </a:r>
                      <a:r>
                        <a:rPr lang="en-US" sz="1400" baseline="0" dirty="0" smtClean="0">
                          <a:latin typeface="Calibri" pitchFamily="34" charset="0"/>
                          <a:cs typeface="Calibri" pitchFamily="34" charset="0"/>
                        </a:rPr>
                        <a:t> of duties of </a:t>
                      </a:r>
                      <a:r>
                        <a:rPr lang="en-US" sz="1400" i="1" dirty="0" smtClean="0">
                          <a:solidFill>
                            <a:schemeClr val="accent2"/>
                          </a:solidFill>
                          <a:latin typeface="Calibri" pitchFamily="34" charset="0"/>
                          <a:cs typeface="Calibri" pitchFamily="34" charset="0"/>
                        </a:rPr>
                        <a:t>&lt;sensitive</a:t>
                      </a:r>
                      <a:r>
                        <a:rPr lang="en-US" sz="1400" i="1" baseline="0" dirty="0" smtClean="0">
                          <a:solidFill>
                            <a:schemeClr val="accent2"/>
                          </a:solidFill>
                          <a:latin typeface="Calibri" pitchFamily="34" charset="0"/>
                          <a:cs typeface="Calibri" pitchFamily="34" charset="0"/>
                        </a:rPr>
                        <a:t> data&gt; </a:t>
                      </a:r>
                      <a:r>
                        <a:rPr lang="en-US" sz="1400" baseline="0" dirty="0" smtClean="0">
                          <a:latin typeface="Calibri" pitchFamily="34" charset="0"/>
                          <a:cs typeface="Calibri" pitchFamily="34" charset="0"/>
                        </a:rPr>
                        <a:t>access and administration</a:t>
                      </a:r>
                      <a:endParaRPr lang="en-US" sz="1400" dirty="0">
                        <a:latin typeface="Calibri" pitchFamily="34" charset="0"/>
                        <a:cs typeface="Calibri" pitchFamily="34" charset="0"/>
                      </a:endParaRPr>
                    </a:p>
                  </a:txBody>
                  <a:tcP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latin typeface="Calibri" pitchFamily="34" charset="0"/>
                          <a:cs typeface="Calibri" pitchFamily="34" charset="0"/>
                        </a:rPr>
                        <a:t>X</a:t>
                      </a:r>
                      <a:endParaRPr lang="en-US" sz="1400" dirty="0" smtClean="0">
                        <a:latin typeface="Calibri" pitchFamily="34" charset="0"/>
                        <a:cs typeface="Calibri" pitchFamily="34" charset="0"/>
                      </a:endParaRPr>
                    </a:p>
                  </a:txBody>
                  <a:tcPr anchor="ctr"/>
                </a:tc>
                <a:tc>
                  <a:txBody>
                    <a:bodyPr/>
                    <a:lstStyle/>
                    <a:p>
                      <a:r>
                        <a:rPr lang="en-US" sz="1100" dirty="0" err="1" smtClean="0">
                          <a:latin typeface="Calibri" pitchFamily="34" charset="0"/>
                          <a:cs typeface="Calibri" pitchFamily="34" charset="0"/>
                        </a:rPr>
                        <a:t>Fundemenal</a:t>
                      </a:r>
                      <a:r>
                        <a:rPr lang="en-US" sz="1100" dirty="0" smtClean="0">
                          <a:latin typeface="Calibri" pitchFamily="34" charset="0"/>
                          <a:cs typeface="Calibri" pitchFamily="34" charset="0"/>
                        </a:rPr>
                        <a:t> issue of cloud employee and cloud administrator access. Extends</a:t>
                      </a:r>
                      <a:r>
                        <a:rPr lang="en-US" sz="1100" baseline="0" dirty="0" smtClean="0">
                          <a:latin typeface="Calibri" pitchFamily="34" charset="0"/>
                          <a:cs typeface="Calibri" pitchFamily="34" charset="0"/>
                        </a:rPr>
                        <a:t> to both physical and logical security. Invokes separation of duties issues around all controls.</a:t>
                      </a:r>
                      <a:endParaRPr lang="en-US" sz="1100" dirty="0">
                        <a:latin typeface="Calibri" pitchFamily="34" charset="0"/>
                        <a:cs typeface="Calibri" pitchFamily="34" charset="0"/>
                      </a:endParaRPr>
                    </a:p>
                  </a:txBody>
                  <a:tcPr/>
                </a:tc>
              </a:tr>
              <a:tr h="370840">
                <a:tc>
                  <a:txBody>
                    <a:bodyPr/>
                    <a:lstStyle/>
                    <a:p>
                      <a:r>
                        <a:rPr lang="en-US" sz="1400" dirty="0" smtClean="0">
                          <a:latin typeface="Calibri" pitchFamily="34" charset="0"/>
                          <a:cs typeface="Calibri" pitchFamily="34" charset="0"/>
                        </a:rPr>
                        <a:t>Report and audit</a:t>
                      </a:r>
                      <a:r>
                        <a:rPr lang="en-US" sz="1400" baseline="0" dirty="0" smtClean="0">
                          <a:latin typeface="Calibri" pitchFamily="34" charset="0"/>
                          <a:cs typeface="Calibri" pitchFamily="34" charset="0"/>
                        </a:rPr>
                        <a:t> your controls for </a:t>
                      </a:r>
                      <a:endParaRPr lang="en-US" sz="1400" dirty="0">
                        <a:latin typeface="Calibri" pitchFamily="34" charset="0"/>
                        <a:cs typeface="Calibri" pitchFamily="34" charset="0"/>
                      </a:endParaRPr>
                    </a:p>
                  </a:txBody>
                  <a:tcPr/>
                </a:tc>
                <a:tc>
                  <a:txBody>
                    <a:bodyPr/>
                    <a:lstStyle/>
                    <a:p>
                      <a:pPr algn="ctr"/>
                      <a:endParaRPr lang="en-US" sz="1400" dirty="0">
                        <a:latin typeface="Calibri" pitchFamily="34" charset="0"/>
                        <a:cs typeface="Calibri" pitchFamily="34" charset="0"/>
                      </a:endParaRPr>
                    </a:p>
                  </a:txBody>
                  <a:tcPr anchor="ctr"/>
                </a:tc>
                <a:tc>
                  <a:txBody>
                    <a:bodyPr/>
                    <a:lstStyle/>
                    <a:p>
                      <a:pPr algn="ctr"/>
                      <a:endParaRPr lang="en-US" sz="1400">
                        <a:latin typeface="Calibri" pitchFamily="34" charset="0"/>
                        <a:cs typeface="Calibri" pitchFamily="34" charset="0"/>
                      </a:endParaRPr>
                    </a:p>
                  </a:txBody>
                  <a:tcPr anchor="ctr"/>
                </a:tc>
                <a:tc>
                  <a:txBody>
                    <a:bodyPr/>
                    <a:lstStyle/>
                    <a:p>
                      <a:pPr algn="ctr"/>
                      <a:r>
                        <a:rPr lang="en-US" sz="1400" b="1" dirty="0" smtClean="0">
                          <a:solidFill>
                            <a:schemeClr val="accent2"/>
                          </a:solidFill>
                          <a:latin typeface="Calibri" pitchFamily="34" charset="0"/>
                          <a:cs typeface="Calibri" pitchFamily="34" charset="0"/>
                        </a:rPr>
                        <a:t>X</a:t>
                      </a:r>
                      <a:endParaRPr lang="en-US" sz="1400" dirty="0">
                        <a:latin typeface="Calibri" pitchFamily="34" charset="0"/>
                        <a:cs typeface="Calibri" pitchFamily="34" charset="0"/>
                      </a:endParaRPr>
                    </a:p>
                  </a:txBody>
                  <a:tcPr anchor="ctr"/>
                </a:tc>
                <a:tc>
                  <a:txBody>
                    <a:bodyPr/>
                    <a:lstStyle/>
                    <a:p>
                      <a:r>
                        <a:rPr lang="en-US" sz="1100" dirty="0" smtClean="0">
                          <a:latin typeface="Calibri" pitchFamily="34" charset="0"/>
                          <a:cs typeface="Calibri" pitchFamily="34" charset="0"/>
                        </a:rPr>
                        <a:t>Can you prove</a:t>
                      </a:r>
                      <a:r>
                        <a:rPr lang="en-US" sz="1100" baseline="0" dirty="0" smtClean="0">
                          <a:latin typeface="Calibri" pitchFamily="34" charset="0"/>
                          <a:cs typeface="Calibri" pitchFamily="34" charset="0"/>
                        </a:rPr>
                        <a:t> it to your auditor.</a:t>
                      </a:r>
                      <a:endParaRPr lang="en-US" sz="1100" dirty="0">
                        <a:latin typeface="Calibri" pitchFamily="34" charset="0"/>
                        <a:cs typeface="Calibri" pitchFamily="34" charset="0"/>
                      </a:endParaRPr>
                    </a:p>
                  </a:txBody>
                  <a:tcPr/>
                </a:tc>
              </a:tr>
            </a:tbl>
          </a:graphicData>
        </a:graphic>
      </p:graphicFrame>
      <p:sp>
        <p:nvSpPr>
          <p:cNvPr id="6" name="Rounded Rectangle 5"/>
          <p:cNvSpPr/>
          <p:nvPr/>
        </p:nvSpPr>
        <p:spPr>
          <a:xfrm>
            <a:off x="3733800" y="3352800"/>
            <a:ext cx="4953000" cy="381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Calibri" pitchFamily="34" charset="0"/>
                <a:cs typeface="Calibri" pitchFamily="34" charset="0"/>
              </a:rPr>
              <a:t>Encryption enables authentication and authorization layer.</a:t>
            </a:r>
            <a:endParaRPr lang="en-US" sz="1200" dirty="0">
              <a:solidFill>
                <a:schemeClr val="tx1"/>
              </a:solidFill>
              <a:latin typeface="Calibri" pitchFamily="34" charset="0"/>
              <a:cs typeface="Calibri" pitchFamily="34" charset="0"/>
            </a:endParaRPr>
          </a:p>
        </p:txBody>
      </p:sp>
      <p:sp>
        <p:nvSpPr>
          <p:cNvPr id="7" name="Rounded Rectangle 6"/>
          <p:cNvSpPr/>
          <p:nvPr/>
        </p:nvSpPr>
        <p:spPr>
          <a:xfrm>
            <a:off x="3733800" y="4267200"/>
            <a:ext cx="49530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Calibri" pitchFamily="34" charset="0"/>
                <a:cs typeface="Calibri" pitchFamily="34" charset="0"/>
              </a:rPr>
              <a:t>Encryption directly addresses many regulator requirements. Shows high standard of care.</a:t>
            </a:r>
            <a:endParaRPr lang="en-US" sz="1200" dirty="0">
              <a:solidFill>
                <a:schemeClr val="tx1"/>
              </a:solidFill>
              <a:latin typeface="Calibri" pitchFamily="34" charset="0"/>
              <a:cs typeface="Calibri" pitchFamily="34" charset="0"/>
            </a:endParaRPr>
          </a:p>
        </p:txBody>
      </p:sp>
      <p:sp>
        <p:nvSpPr>
          <p:cNvPr id="9" name="Rounded Rectangle 8"/>
          <p:cNvSpPr/>
          <p:nvPr/>
        </p:nvSpPr>
        <p:spPr>
          <a:xfrm>
            <a:off x="3733800" y="5181600"/>
            <a:ext cx="4953000" cy="381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Encryption inherently provides for integrity controls.</a:t>
            </a:r>
            <a:endParaRPr lang="en-US" sz="1200" dirty="0">
              <a:solidFill>
                <a:schemeClr val="tx1"/>
              </a:solidFill>
            </a:endParaRPr>
          </a:p>
        </p:txBody>
      </p:sp>
      <p:sp>
        <p:nvSpPr>
          <p:cNvPr id="10" name="Rounded Rectangle 9"/>
          <p:cNvSpPr/>
          <p:nvPr/>
        </p:nvSpPr>
        <p:spPr>
          <a:xfrm>
            <a:off x="3733800" y="4724400"/>
            <a:ext cx="4953000" cy="457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Calibri" pitchFamily="34" charset="0"/>
                <a:cs typeface="Calibri" pitchFamily="34" charset="0"/>
              </a:rPr>
              <a:t>Encryption fundamentally isolates your data from other tenants in a share cloud environment, shields from unauthorized data breach.</a:t>
            </a:r>
            <a:endParaRPr lang="en-US" sz="1200" dirty="0">
              <a:solidFill>
                <a:schemeClr val="tx1"/>
              </a:solidFill>
              <a:latin typeface="Calibri" pitchFamily="34" charset="0"/>
              <a:cs typeface="Calibri" pitchFamily="34" charset="0"/>
            </a:endParaRPr>
          </a:p>
        </p:txBody>
      </p:sp>
      <p:sp>
        <p:nvSpPr>
          <p:cNvPr id="11" name="Rounded Rectangle 10"/>
          <p:cNvSpPr/>
          <p:nvPr/>
        </p:nvSpPr>
        <p:spPr>
          <a:xfrm>
            <a:off x="3733800" y="5562600"/>
            <a:ext cx="4953000" cy="762000"/>
          </a:xfrm>
          <a:prstGeom prst="roundRect">
            <a:avLst>
              <a:gd name="adj" fmla="val 1106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Calibri" pitchFamily="34" charset="0"/>
                <a:cs typeface="Calibri" pitchFamily="34" charset="0"/>
              </a:rPr>
              <a:t>Encryption can add additional authentication and authorization layer for users and administrators. Customer owned encryption definitively shows separation from cloud.</a:t>
            </a:r>
            <a:endParaRPr lang="en-US" sz="1200" dirty="0">
              <a:solidFill>
                <a:schemeClr val="tx1"/>
              </a:solidFill>
              <a:latin typeface="Calibri" pitchFamily="34" charset="0"/>
              <a:cs typeface="Calibri" pitchFamily="34" charset="0"/>
            </a:endParaRPr>
          </a:p>
        </p:txBody>
      </p:sp>
      <p:sp>
        <p:nvSpPr>
          <p:cNvPr id="12" name="Rounded Rectangle 11"/>
          <p:cNvSpPr/>
          <p:nvPr/>
        </p:nvSpPr>
        <p:spPr>
          <a:xfrm>
            <a:off x="3733800" y="6324600"/>
            <a:ext cx="4953000" cy="3810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Calibri" pitchFamily="34" charset="0"/>
                <a:cs typeface="Calibri" pitchFamily="34" charset="0"/>
              </a:rPr>
              <a:t>Encryption Key ownership is tangible proof to data ownership. Encrypt/Decrypt actions become easy log and audit proofs.</a:t>
            </a:r>
            <a:endParaRPr lang="en-US" sz="1200" dirty="0">
              <a:solidFill>
                <a:schemeClr val="tx1"/>
              </a:solidFill>
              <a:latin typeface="Calibri" pitchFamily="34" charset="0"/>
              <a:cs typeface="Calibri" pitchFamily="34" charset="0"/>
            </a:endParaRPr>
          </a:p>
        </p:txBody>
      </p:sp>
      <p:sp>
        <p:nvSpPr>
          <p:cNvPr id="14" name="Title 1"/>
          <p:cNvSpPr txBox="1">
            <a:spLocks/>
          </p:cNvSpPr>
          <p:nvPr/>
        </p:nvSpPr>
        <p:spPr>
          <a:xfrm>
            <a:off x="485775" y="274638"/>
            <a:ext cx="8229600" cy="8683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rgbClr val="7030A0"/>
                </a:solidFill>
                <a:latin typeface="Calibri" pitchFamily="34" charset="0"/>
                <a:ea typeface="+mj-ea"/>
                <a:cs typeface="Calibri" pitchFamily="34" charset="0"/>
              </a:rPr>
              <a:t>Why Encryption ?</a:t>
            </a:r>
          </a:p>
          <a:p>
            <a:pPr lvl="0" fontAlgn="auto">
              <a:spcAft>
                <a:spcPts val="0"/>
              </a:spcAft>
            </a:pPr>
            <a:endParaRPr kumimoji="0" lang="en-US" sz="2100" b="1" i="0" u="none" strike="noStrike" kern="1200" cap="none" spc="0" normalizeH="0" baseline="0" noProof="0" dirty="0">
              <a:ln>
                <a:noFill/>
              </a:ln>
              <a:solidFill>
                <a:srgbClr val="7030A0"/>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49949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Accelerates Move to </a:t>
            </a:r>
            <a:br>
              <a:rPr lang="en-US" dirty="0" smtClean="0"/>
            </a:br>
            <a:r>
              <a:rPr lang="en-US" dirty="0" smtClean="0"/>
              <a:t>Virtualized DC / Cloud</a:t>
            </a:r>
            <a:endParaRPr lang="en-US" dirty="0"/>
          </a:p>
        </p:txBody>
      </p:sp>
      <p:sp>
        <p:nvSpPr>
          <p:cNvPr id="4" name="Slide Number Placeholder 3"/>
          <p:cNvSpPr>
            <a:spLocks noGrp="1"/>
          </p:cNvSpPr>
          <p:nvPr>
            <p:ph type="sldNum" sz="quarter" idx="12"/>
          </p:nvPr>
        </p:nvSpPr>
        <p:spPr/>
        <p:txBody>
          <a:bodyPr/>
          <a:lstStyle/>
          <a:p>
            <a:pPr>
              <a:defRPr/>
            </a:pPr>
            <a:fld id="{FA2B9C8B-4D4E-4358-9BA6-DCA32E10A770}" type="slidenum">
              <a:rPr lang="en-US" smtClean="0">
                <a:solidFill>
                  <a:prstClr val="white">
                    <a:lumMod val="95000"/>
                  </a:prstClr>
                </a:solidFill>
              </a:rPr>
              <a:pPr>
                <a:defRPr/>
              </a:pPr>
              <a:t>14</a:t>
            </a:fld>
            <a:endParaRPr lang="en-US" dirty="0">
              <a:solidFill>
                <a:prstClr val="white">
                  <a:lumMod val="95000"/>
                </a:prstClr>
              </a:solidFill>
            </a:endParaRPr>
          </a:p>
        </p:txBody>
      </p:sp>
      <p:grpSp>
        <p:nvGrpSpPr>
          <p:cNvPr id="3" name="Group 11"/>
          <p:cNvGrpSpPr/>
          <p:nvPr/>
        </p:nvGrpSpPr>
        <p:grpSpPr>
          <a:xfrm>
            <a:off x="302095" y="5181600"/>
            <a:ext cx="8229600" cy="1676400"/>
            <a:chOff x="381000" y="1219200"/>
            <a:chExt cx="8229600" cy="1676400"/>
          </a:xfrm>
        </p:grpSpPr>
        <p:sp>
          <p:nvSpPr>
            <p:cNvPr id="6" name="Round Diagonal Corner Rectangle 5"/>
            <p:cNvSpPr/>
            <p:nvPr/>
          </p:nvSpPr>
          <p:spPr>
            <a:xfrm>
              <a:off x="381000" y="1219200"/>
              <a:ext cx="2286000" cy="1676400"/>
            </a:xfrm>
            <a:prstGeom prst="round2DiagRect">
              <a:avLst/>
            </a:prstGeom>
            <a:blipFill>
              <a:blip r:embed="rId3" cstate="prin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 Same Side Corner Rectangle 8"/>
            <p:cNvSpPr/>
            <p:nvPr/>
          </p:nvSpPr>
          <p:spPr>
            <a:xfrm rot="5400000">
              <a:off x="5372100" y="-1485900"/>
              <a:ext cx="533400" cy="5943600"/>
            </a:xfrm>
            <a:prstGeom prst="round2Same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743200" y="1295400"/>
              <a:ext cx="5280613" cy="400110"/>
            </a:xfrm>
            <a:prstGeom prst="rect">
              <a:avLst/>
            </a:prstGeom>
          </p:spPr>
          <p:txBody>
            <a:bodyPr wrap="none">
              <a:spAutoFit/>
            </a:bodyPr>
            <a:lstStyle/>
            <a:p>
              <a:r>
                <a:rPr lang="en-US" sz="2000" b="1" dirty="0" smtClean="0">
                  <a:solidFill>
                    <a:prstClr val="white"/>
                  </a:solidFill>
                </a:rPr>
                <a:t>“Lawful Order” to Cloud Provider for Data</a:t>
              </a:r>
              <a:endParaRPr lang="en-US" sz="2000" b="1" dirty="0">
                <a:solidFill>
                  <a:prstClr val="white"/>
                </a:solidFill>
              </a:endParaRPr>
            </a:p>
          </p:txBody>
        </p:sp>
      </p:grpSp>
      <p:grpSp>
        <p:nvGrpSpPr>
          <p:cNvPr id="5" name="Group 12"/>
          <p:cNvGrpSpPr/>
          <p:nvPr/>
        </p:nvGrpSpPr>
        <p:grpSpPr>
          <a:xfrm>
            <a:off x="381000" y="3404325"/>
            <a:ext cx="8229600" cy="1676400"/>
            <a:chOff x="381000" y="1219200"/>
            <a:chExt cx="8229600" cy="1676400"/>
          </a:xfrm>
        </p:grpSpPr>
        <p:sp>
          <p:nvSpPr>
            <p:cNvPr id="14" name="Round Diagonal Corner Rectangle 13"/>
            <p:cNvSpPr/>
            <p:nvPr/>
          </p:nvSpPr>
          <p:spPr>
            <a:xfrm>
              <a:off x="381000" y="1219200"/>
              <a:ext cx="2286000" cy="1676400"/>
            </a:xfrm>
            <a:prstGeom prst="round2DiagRect">
              <a:avLst/>
            </a:prstGeom>
            <a:blipFill>
              <a:blip r:embed="rId4" cstate="prin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 Same Side Corner Rectangle 14"/>
            <p:cNvSpPr/>
            <p:nvPr/>
          </p:nvSpPr>
          <p:spPr>
            <a:xfrm rot="5400000">
              <a:off x="5372100" y="-1485900"/>
              <a:ext cx="533400" cy="5943600"/>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2743200" y="1295400"/>
              <a:ext cx="4779065" cy="400110"/>
            </a:xfrm>
            <a:prstGeom prst="rect">
              <a:avLst/>
            </a:prstGeom>
          </p:spPr>
          <p:txBody>
            <a:bodyPr wrap="none">
              <a:spAutoFit/>
            </a:bodyPr>
            <a:lstStyle/>
            <a:p>
              <a:r>
                <a:rPr lang="en-US" sz="2000" b="1" dirty="0" smtClean="0">
                  <a:solidFill>
                    <a:prstClr val="white"/>
                  </a:solidFill>
                </a:rPr>
                <a:t>Destruction of Virtualized /Cloud Data</a:t>
              </a:r>
              <a:endParaRPr lang="en-US" sz="2000" b="1" dirty="0">
                <a:solidFill>
                  <a:prstClr val="white"/>
                </a:solidFill>
              </a:endParaRPr>
            </a:p>
          </p:txBody>
        </p:sp>
      </p:grpSp>
      <p:grpSp>
        <p:nvGrpSpPr>
          <p:cNvPr id="7" name="Group 17"/>
          <p:cNvGrpSpPr/>
          <p:nvPr/>
        </p:nvGrpSpPr>
        <p:grpSpPr>
          <a:xfrm>
            <a:off x="152400" y="1143000"/>
            <a:ext cx="9428342" cy="1828800"/>
            <a:chOff x="381000" y="1219200"/>
            <a:chExt cx="8752179" cy="1676400"/>
          </a:xfrm>
        </p:grpSpPr>
        <p:sp>
          <p:nvSpPr>
            <p:cNvPr id="19" name="Round Diagonal Corner Rectangle 18"/>
            <p:cNvSpPr/>
            <p:nvPr/>
          </p:nvSpPr>
          <p:spPr>
            <a:xfrm>
              <a:off x="381000" y="1219200"/>
              <a:ext cx="2286000" cy="1676400"/>
            </a:xfrm>
            <a:prstGeom prst="round2DiagRect">
              <a:avLst/>
            </a:prstGeom>
            <a:blipFill>
              <a:blip r:embed="rId5" cstate="prin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ound Same Side Corner Rectangle 19"/>
            <p:cNvSpPr/>
            <p:nvPr/>
          </p:nvSpPr>
          <p:spPr>
            <a:xfrm rot="5400000">
              <a:off x="5136809" y="-1250610"/>
              <a:ext cx="838200" cy="5777820"/>
            </a:xfrm>
            <a:prstGeom prst="round2Same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2653474" y="1295399"/>
              <a:ext cx="6479705" cy="648896"/>
            </a:xfrm>
            <a:prstGeom prst="rect">
              <a:avLst/>
            </a:prstGeom>
          </p:spPr>
          <p:txBody>
            <a:bodyPr wrap="square">
              <a:spAutoFit/>
            </a:bodyPr>
            <a:lstStyle/>
            <a:p>
              <a:r>
                <a:rPr lang="en-US" sz="2000" b="1" dirty="0" smtClean="0">
                  <a:solidFill>
                    <a:prstClr val="white"/>
                  </a:solidFill>
                </a:rPr>
                <a:t>Physical Location Issues of Cloud / Virtualized </a:t>
              </a:r>
            </a:p>
            <a:p>
              <a:r>
                <a:rPr lang="en-US" sz="2000" b="1" dirty="0" smtClean="0">
                  <a:solidFill>
                    <a:prstClr val="white"/>
                  </a:solidFill>
                </a:rPr>
                <a:t>Data</a:t>
              </a:r>
              <a:endParaRPr lang="en-US" sz="2000" b="1" dirty="0">
                <a:solidFill>
                  <a:prstClr val="white"/>
                </a:solidFill>
              </a:endParaRPr>
            </a:p>
          </p:txBody>
        </p:sp>
      </p:grpSp>
    </p:spTree>
    <p:extLst>
      <p:ext uri="{BB962C8B-B14F-4D97-AF65-F5344CB8AC3E}">
        <p14:creationId xmlns:p14="http://schemas.microsoft.com/office/powerpoint/2010/main" val="44356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0008966"/>
              </p:ext>
            </p:extLst>
          </p:nvPr>
        </p:nvGraphicFramePr>
        <p:xfrm>
          <a:off x="304800" y="1219200"/>
          <a:ext cx="8610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FA2B9C8B-4D4E-4358-9BA6-DCA32E10A770}" type="slidenum">
              <a:rPr lang="en-US" smtClean="0"/>
              <a:pPr>
                <a:defRPr/>
              </a:pPr>
              <a:t>15</a:t>
            </a:fld>
            <a:endParaRPr lang="en-US" dirty="0"/>
          </a:p>
        </p:txBody>
      </p:sp>
    </p:spTree>
    <p:extLst>
      <p:ext uri="{BB962C8B-B14F-4D97-AF65-F5344CB8AC3E}">
        <p14:creationId xmlns:p14="http://schemas.microsoft.com/office/powerpoint/2010/main" val="3205610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6645" y="152400"/>
            <a:ext cx="8763000" cy="1020762"/>
          </a:xfrm>
        </p:spPr>
        <p:txBody>
          <a:bodyPr>
            <a:normAutofit fontScale="90000"/>
          </a:bodyPr>
          <a:lstStyle/>
          <a:p>
            <a:r>
              <a:rPr lang="en-US" sz="2700" dirty="0" smtClean="0"/>
              <a:t>Step 1</a:t>
            </a:r>
            <a:r>
              <a:rPr lang="en-US" dirty="0" smtClean="0"/>
              <a:t>:  Commit to Build a Compliant </a:t>
            </a:r>
            <a:br>
              <a:rPr lang="en-US" dirty="0" smtClean="0"/>
            </a:br>
            <a:r>
              <a:rPr lang="en-US" dirty="0" smtClean="0"/>
              <a:t>Data Secure Infrastructure  </a:t>
            </a:r>
            <a:endParaRPr lang="en-US" dirty="0" smtClean="0">
              <a:solidFill>
                <a:schemeClr val="accent1"/>
              </a:solidFill>
            </a:endParaRPr>
          </a:p>
        </p:txBody>
      </p:sp>
      <p:sp>
        <p:nvSpPr>
          <p:cNvPr id="5" name="TextBox 4"/>
          <p:cNvSpPr txBox="1"/>
          <p:nvPr/>
        </p:nvSpPr>
        <p:spPr>
          <a:xfrm>
            <a:off x="152400" y="1425714"/>
            <a:ext cx="4343400" cy="338554"/>
          </a:xfrm>
          <a:prstGeom prst="rect">
            <a:avLst/>
          </a:prstGeom>
          <a:solidFill>
            <a:schemeClr val="accent1"/>
          </a:solidFill>
        </p:spPr>
        <p:txBody>
          <a:bodyPr wrap="square" rtlCol="0">
            <a:spAutoFit/>
          </a:bodyPr>
          <a:lstStyle/>
          <a:p>
            <a:pPr algn="ctr" fontAlgn="auto">
              <a:spcBef>
                <a:spcPts val="0"/>
              </a:spcBef>
              <a:spcAft>
                <a:spcPts val="0"/>
              </a:spcAft>
            </a:pPr>
            <a:r>
              <a:rPr lang="en-US" sz="1600" dirty="0" smtClean="0">
                <a:solidFill>
                  <a:srgbClr val="F4F3F0"/>
                </a:solidFill>
                <a:latin typeface="Arial"/>
                <a:cs typeface="Arial"/>
              </a:rPr>
              <a:t>Many Regulations and Many Controls</a:t>
            </a:r>
            <a:endParaRPr lang="en-US" sz="1600" dirty="0">
              <a:solidFill>
                <a:srgbClr val="F4F3F0"/>
              </a:solidFill>
              <a:latin typeface="Arial"/>
              <a:cs typeface="Arial"/>
            </a:endParaRPr>
          </a:p>
        </p:txBody>
      </p:sp>
      <p:sp>
        <p:nvSpPr>
          <p:cNvPr id="6" name="TextBox 5"/>
          <p:cNvSpPr txBox="1"/>
          <p:nvPr/>
        </p:nvSpPr>
        <p:spPr>
          <a:xfrm>
            <a:off x="4633573" y="1425714"/>
            <a:ext cx="4036682" cy="338554"/>
          </a:xfrm>
          <a:prstGeom prst="rect">
            <a:avLst/>
          </a:prstGeom>
          <a:solidFill>
            <a:schemeClr val="accent1"/>
          </a:solidFill>
        </p:spPr>
        <p:txBody>
          <a:bodyPr wrap="none" rtlCol="0">
            <a:spAutoFit/>
          </a:bodyPr>
          <a:lstStyle/>
          <a:p>
            <a:pPr fontAlgn="auto">
              <a:spcBef>
                <a:spcPts val="0"/>
              </a:spcBef>
              <a:spcAft>
                <a:spcPts val="0"/>
              </a:spcAft>
            </a:pPr>
            <a:r>
              <a:rPr lang="en-US" sz="1600" dirty="0" smtClean="0">
                <a:solidFill>
                  <a:srgbClr val="F4F3F0"/>
                </a:solidFill>
                <a:latin typeface="Arial"/>
                <a:cs typeface="Arial"/>
              </a:rPr>
              <a:t>Unified Framework Regulatory Framework</a:t>
            </a:r>
            <a:endParaRPr lang="en-US" sz="1600" dirty="0">
              <a:solidFill>
                <a:srgbClr val="F4F3F0"/>
              </a:solidFill>
              <a:latin typeface="Arial"/>
              <a:cs typeface="Arial"/>
            </a:endParaRPr>
          </a:p>
        </p:txBody>
      </p:sp>
      <p:sp>
        <p:nvSpPr>
          <p:cNvPr id="7" name="Right Arrow 6"/>
          <p:cNvSpPr/>
          <p:nvPr/>
        </p:nvSpPr>
        <p:spPr>
          <a:xfrm>
            <a:off x="4267200" y="3025914"/>
            <a:ext cx="7620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4F3F0"/>
              </a:solidFill>
            </a:endParaRPr>
          </a:p>
        </p:txBody>
      </p:sp>
      <p:sp>
        <p:nvSpPr>
          <p:cNvPr id="8" name="TextBox 7"/>
          <p:cNvSpPr txBox="1"/>
          <p:nvPr/>
        </p:nvSpPr>
        <p:spPr>
          <a:xfrm>
            <a:off x="4191000" y="5257800"/>
            <a:ext cx="4953000" cy="707886"/>
          </a:xfrm>
          <a:prstGeom prst="rect">
            <a:avLst/>
          </a:prstGeom>
          <a:noFill/>
        </p:spPr>
        <p:txBody>
          <a:bodyPr wrap="square" rtlCol="0">
            <a:spAutoFit/>
          </a:bodyPr>
          <a:lstStyle/>
          <a:p>
            <a:pPr algn="ctr" fontAlgn="auto">
              <a:spcBef>
                <a:spcPts val="0"/>
              </a:spcBef>
              <a:spcAft>
                <a:spcPts val="0"/>
              </a:spcAft>
            </a:pPr>
            <a:r>
              <a:rPr lang="en-US" sz="2000" b="1" dirty="0" smtClean="0">
                <a:solidFill>
                  <a:schemeClr val="accent2"/>
                </a:solidFill>
                <a:latin typeface="Arial"/>
                <a:cs typeface="Arial"/>
              </a:rPr>
              <a:t>All regulations are based on the same confidentiality and integrity goals</a:t>
            </a:r>
            <a:endParaRPr lang="en-US" sz="2000" b="1" dirty="0">
              <a:solidFill>
                <a:schemeClr val="accent2"/>
              </a:solidFill>
              <a:latin typeface="Arial"/>
              <a:cs typeface="Arial"/>
            </a:endParaRPr>
          </a:p>
        </p:txBody>
      </p:sp>
      <p:sp>
        <p:nvSpPr>
          <p:cNvPr id="10" name="Content Placeholder 12"/>
          <p:cNvSpPr txBox="1">
            <a:spLocks/>
          </p:cNvSpPr>
          <p:nvPr/>
        </p:nvSpPr>
        <p:spPr>
          <a:xfrm>
            <a:off x="5029200" y="2133600"/>
            <a:ext cx="4038600" cy="3200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rgbClr val="F39100"/>
              </a:buClr>
              <a:buSzTx/>
              <a:buFont typeface="Wingdings" pitchFamily="2" charset="2"/>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Common Data Protection Mandates</a:t>
            </a:r>
          </a:p>
          <a:p>
            <a:pPr marL="342900" marR="0" lvl="0" indent="-342900" algn="l" defTabSz="914400" rtl="0" eaLnBrk="1" fontAlgn="auto" latinLnBrk="0" hangingPunct="1">
              <a:lnSpc>
                <a:spcPct val="100000"/>
              </a:lnSpc>
              <a:spcBef>
                <a:spcPct val="20000"/>
              </a:spcBef>
              <a:spcAft>
                <a:spcPts val="0"/>
              </a:spcAft>
              <a:buClr>
                <a:srgbClr val="F39100"/>
              </a:buClr>
              <a:buSzTx/>
              <a:buFont typeface="Wingdings" pitchFamily="2" charset="2"/>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2"/>
              </a:buClr>
              <a:buSzPct val="150000"/>
              <a:buFont typeface="Wingdings 2" pitchFamily="18" charset="2"/>
              <a:buChar char="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Limit </a:t>
            </a:r>
            <a:r>
              <a:rPr kumimoji="0" lang="en-US" sz="1400" b="0" i="0" u="none" strike="noStrike" kern="1200" cap="none" spc="0" normalizeH="0" noProof="0" dirty="0" smtClean="0">
                <a:ln>
                  <a:noFill/>
                </a:ln>
                <a:solidFill>
                  <a:schemeClr val="tx1"/>
                </a:solidFill>
                <a:effectLst/>
                <a:uLnTx/>
                <a:uFillTx/>
                <a:latin typeface="+mn-lt"/>
                <a:ea typeface="+mn-ea"/>
                <a:cs typeface="+mn-cs"/>
              </a:rPr>
              <a:t>use of confidential data</a:t>
            </a:r>
          </a:p>
          <a:p>
            <a:pPr marL="342900" marR="0" lvl="0" indent="-342900" algn="l" defTabSz="914400" rtl="0" eaLnBrk="1" fontAlgn="auto" latinLnBrk="0" hangingPunct="1">
              <a:lnSpc>
                <a:spcPct val="100000"/>
              </a:lnSpc>
              <a:spcBef>
                <a:spcPct val="20000"/>
              </a:spcBef>
              <a:spcAft>
                <a:spcPts val="0"/>
              </a:spcAft>
              <a:buClr>
                <a:schemeClr val="accent2"/>
              </a:buClr>
              <a:buSzPct val="150000"/>
              <a:buFont typeface="Wingdings 2" pitchFamily="18" charset="2"/>
              <a:buChar char="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fontAlgn="auto">
              <a:spcBef>
                <a:spcPct val="20000"/>
              </a:spcBef>
              <a:spcAft>
                <a:spcPts val="0"/>
              </a:spcAft>
              <a:buClr>
                <a:schemeClr val="accent2"/>
              </a:buClr>
              <a:buSzPct val="150000"/>
              <a:buFont typeface="Wingdings 2" pitchFamily="18" charset="2"/>
              <a:buChar char="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Control</a:t>
            </a:r>
            <a:r>
              <a:rPr kumimoji="0" lang="en-US" sz="1400" b="0" i="0" u="none" strike="noStrike" kern="1200" cap="none" spc="0" normalizeH="0" noProof="0" dirty="0" smtClean="0">
                <a:ln>
                  <a:noFill/>
                </a:ln>
                <a:solidFill>
                  <a:schemeClr val="tx1"/>
                </a:solidFill>
                <a:effectLst/>
                <a:uLnTx/>
                <a:uFillTx/>
                <a:latin typeface="+mn-lt"/>
                <a:ea typeface="+mn-ea"/>
                <a:cs typeface="+mn-cs"/>
              </a:rPr>
              <a:t> access to </a:t>
            </a:r>
            <a:r>
              <a:rPr lang="en-US" sz="1400" dirty="0" smtClean="0"/>
              <a:t>confidential data</a:t>
            </a:r>
          </a:p>
          <a:p>
            <a:pPr marL="342900" lvl="0" indent="-342900" fontAlgn="auto">
              <a:spcBef>
                <a:spcPct val="20000"/>
              </a:spcBef>
              <a:spcAft>
                <a:spcPts val="0"/>
              </a:spcAft>
              <a:buClr>
                <a:schemeClr val="accent2"/>
              </a:buClr>
              <a:buSzPct val="150000"/>
              <a:buFont typeface="Wingdings 2" pitchFamily="18" charset="2"/>
              <a:buChar char="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fontAlgn="auto">
              <a:spcBef>
                <a:spcPct val="20000"/>
              </a:spcBef>
              <a:spcAft>
                <a:spcPts val="0"/>
              </a:spcAft>
              <a:buClr>
                <a:schemeClr val="accent2"/>
              </a:buClr>
              <a:buSzPct val="150000"/>
              <a:buFont typeface="Wingdings 2" pitchFamily="18" charset="2"/>
              <a:buChar char="R"/>
            </a:pPr>
            <a:r>
              <a:rPr lang="en-US" sz="1400" noProof="0" dirty="0" smtClean="0">
                <a:latin typeface="+mn-lt"/>
              </a:rPr>
              <a:t>Guarantee confidentiality of </a:t>
            </a:r>
            <a:r>
              <a:rPr lang="en-US" sz="1400" dirty="0" smtClean="0"/>
              <a:t>confidential data</a:t>
            </a:r>
          </a:p>
          <a:p>
            <a:pPr marL="342900" lvl="0" indent="-342900" fontAlgn="auto">
              <a:spcBef>
                <a:spcPct val="20000"/>
              </a:spcBef>
              <a:spcAft>
                <a:spcPts val="0"/>
              </a:spcAft>
              <a:buClr>
                <a:schemeClr val="accent2"/>
              </a:buClr>
              <a:buSzPct val="150000"/>
              <a:buFont typeface="Wingdings 2" pitchFamily="18" charset="2"/>
              <a:buChar char="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fontAlgn="auto">
              <a:spcBef>
                <a:spcPct val="20000"/>
              </a:spcBef>
              <a:spcAft>
                <a:spcPts val="0"/>
              </a:spcAft>
              <a:buClr>
                <a:schemeClr val="accent2"/>
              </a:buClr>
              <a:buSzPct val="150000"/>
              <a:buFont typeface="Wingdings 2" pitchFamily="18" charset="2"/>
              <a:buChar char="R"/>
            </a:pPr>
            <a:r>
              <a:rPr lang="en-US" sz="1400" dirty="0" smtClean="0">
                <a:latin typeface="+mn-lt"/>
              </a:rPr>
              <a:t>Maintain the integrity of </a:t>
            </a:r>
            <a:r>
              <a:rPr lang="en-US" sz="1400" dirty="0" smtClean="0"/>
              <a:t>confidential data</a:t>
            </a:r>
          </a:p>
          <a:p>
            <a:pPr marL="342900" lvl="0" indent="-342900" fontAlgn="auto">
              <a:spcBef>
                <a:spcPct val="20000"/>
              </a:spcBef>
              <a:spcAft>
                <a:spcPts val="0"/>
              </a:spcAft>
              <a:buClr>
                <a:schemeClr val="accent2"/>
              </a:buClr>
              <a:buSzPct val="150000"/>
              <a:buFont typeface="Wingdings 2" pitchFamily="18" charset="2"/>
              <a:buChar char="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fontAlgn="auto">
              <a:spcBef>
                <a:spcPct val="20000"/>
              </a:spcBef>
              <a:spcAft>
                <a:spcPts val="0"/>
              </a:spcAft>
              <a:buClr>
                <a:schemeClr val="accent2"/>
              </a:buClr>
              <a:buSzPct val="150000"/>
              <a:buFont typeface="Wingdings 2" pitchFamily="18" charset="2"/>
              <a:buChar char="R"/>
            </a:pPr>
            <a:r>
              <a:rPr lang="en-US" sz="1400" dirty="0" smtClean="0">
                <a:latin typeface="+mn-lt"/>
              </a:rPr>
              <a:t>Enforce administrator separation of duties on systems </a:t>
            </a:r>
            <a:r>
              <a:rPr lang="en-US" sz="1400" dirty="0" smtClean="0"/>
              <a:t>confidential data</a:t>
            </a:r>
          </a:p>
          <a:p>
            <a:pPr marL="342900" lvl="0" indent="-342900" fontAlgn="auto">
              <a:spcBef>
                <a:spcPct val="20000"/>
              </a:spcBef>
              <a:spcAft>
                <a:spcPts val="0"/>
              </a:spcAft>
              <a:buClr>
                <a:schemeClr val="accent2"/>
              </a:buClr>
              <a:buSzPct val="150000"/>
              <a:buFont typeface="Wingdings 2" pitchFamily="18" charset="2"/>
              <a:buChar char="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fontAlgn="auto">
              <a:spcBef>
                <a:spcPct val="20000"/>
              </a:spcBef>
              <a:spcAft>
                <a:spcPts val="0"/>
              </a:spcAft>
              <a:buClr>
                <a:schemeClr val="accent2"/>
              </a:buClr>
              <a:buSzPct val="150000"/>
              <a:buFont typeface="Wingdings 2" pitchFamily="18" charset="2"/>
              <a:buChar char="R"/>
            </a:pPr>
            <a:r>
              <a:rPr lang="en-US" sz="1400" dirty="0" smtClean="0">
                <a:latin typeface="+mn-lt"/>
              </a:rPr>
              <a:t>Maintain audit and log records of </a:t>
            </a:r>
            <a:r>
              <a:rPr lang="en-US" sz="1400" dirty="0" smtClean="0"/>
              <a:t> confidential data activities</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39100"/>
              </a:buClr>
              <a:buSzTx/>
              <a:buFont typeface="Wingdings" pitchFamily="2" charset="2"/>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39100"/>
              </a:buClr>
              <a:buSzTx/>
              <a:buFont typeface="Wingdings" pitchFamily="2" charset="2"/>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4"/>
          <p:cNvPicPr>
            <a:picLocks noChangeAspect="1" noChangeArrowheads="1"/>
          </p:cNvPicPr>
          <p:nvPr/>
        </p:nvPicPr>
        <p:blipFill>
          <a:blip r:embed="rId3" cstate="print"/>
          <a:srcRect b="7119"/>
          <a:stretch>
            <a:fillRect/>
          </a:stretch>
        </p:blipFill>
        <p:spPr bwMode="auto">
          <a:xfrm>
            <a:off x="120316" y="1689070"/>
            <a:ext cx="3925887" cy="5168930"/>
          </a:xfrm>
          <a:prstGeom prst="rect">
            <a:avLst/>
          </a:prstGeom>
          <a:noFill/>
          <a:ln w="9525">
            <a:noFill/>
            <a:miter lim="800000"/>
            <a:headEnd/>
            <a:tailEnd/>
          </a:ln>
          <a:effectLst/>
        </p:spPr>
      </p:pic>
      <p:sp>
        <p:nvSpPr>
          <p:cNvPr id="2" name="TextBox 1"/>
          <p:cNvSpPr txBox="1"/>
          <p:nvPr/>
        </p:nvSpPr>
        <p:spPr>
          <a:xfrm>
            <a:off x="4267200" y="6324600"/>
            <a:ext cx="2468946" cy="276999"/>
          </a:xfrm>
          <a:prstGeom prst="rect">
            <a:avLst/>
          </a:prstGeom>
          <a:noFill/>
        </p:spPr>
        <p:txBody>
          <a:bodyPr wrap="none" rtlCol="0">
            <a:spAutoFit/>
          </a:bodyPr>
          <a:lstStyle/>
          <a:p>
            <a:r>
              <a:rPr lang="en-US" sz="1200" dirty="0" smtClean="0"/>
              <a:t>* P-V-C is Physical, Virtual, Cloud</a:t>
            </a:r>
            <a:endParaRPr lang="en-US" sz="1200" dirty="0"/>
          </a:p>
        </p:txBody>
      </p:sp>
    </p:spTree>
    <p:extLst>
      <p:ext uri="{BB962C8B-B14F-4D97-AF65-F5344CB8AC3E}">
        <p14:creationId xmlns:p14="http://schemas.microsoft.com/office/powerpoint/2010/main" val="5778947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Use Multi Level Encryption</a:t>
            </a:r>
            <a:br>
              <a:rPr lang="en-US" dirty="0" smtClean="0"/>
            </a:br>
            <a:r>
              <a:rPr lang="en-US" sz="2400" i="1" dirty="0" smtClean="0">
                <a:solidFill>
                  <a:schemeClr val="accent3"/>
                </a:solidFill>
              </a:rPr>
              <a:t>Aligning PCI 3.4 in </a:t>
            </a:r>
            <a:r>
              <a:rPr lang="en-US" sz="2400" i="1" dirty="0" err="1" smtClean="0">
                <a:solidFill>
                  <a:schemeClr val="accent3"/>
                </a:solidFill>
              </a:rPr>
              <a:t>IaaS</a:t>
            </a:r>
            <a:r>
              <a:rPr lang="en-US" sz="2400" i="1" dirty="0" smtClean="0">
                <a:solidFill>
                  <a:schemeClr val="accent3"/>
                </a:solidFill>
              </a:rPr>
              <a:t> &amp; Virtual Environments</a:t>
            </a:r>
            <a:endParaRPr lang="en-US" dirty="0"/>
          </a:p>
        </p:txBody>
      </p:sp>
      <p:sp>
        <p:nvSpPr>
          <p:cNvPr id="3" name="Content Placeholder 2"/>
          <p:cNvSpPr>
            <a:spLocks noGrp="1"/>
          </p:cNvSpPr>
          <p:nvPr>
            <p:ph idx="1"/>
          </p:nvPr>
        </p:nvSpPr>
        <p:spPr>
          <a:xfrm>
            <a:off x="304800" y="1219200"/>
            <a:ext cx="8610600" cy="4800600"/>
          </a:xfrm>
        </p:spPr>
        <p:txBody>
          <a:bodyPr>
            <a:normAutofit lnSpcReduction="10000"/>
          </a:bodyPr>
          <a:lstStyle/>
          <a:p>
            <a:r>
              <a:rPr lang="en-US" dirty="0" smtClean="0"/>
              <a:t>Use Instance &amp; Storage Encryption</a:t>
            </a:r>
          </a:p>
          <a:p>
            <a:pPr marL="914400" lvl="1" indent="-514350"/>
            <a:r>
              <a:rPr lang="en-US" sz="1700" dirty="0" smtClean="0"/>
              <a:t>Isolation data in multi-tenant clouds</a:t>
            </a:r>
          </a:p>
          <a:p>
            <a:pPr marL="914400" lvl="1" indent="-514350"/>
            <a:r>
              <a:rPr lang="en-US" sz="1700" dirty="0" smtClean="0"/>
              <a:t>Reduce overall exposed footprint, minimize surface area of leaks</a:t>
            </a:r>
          </a:p>
          <a:p>
            <a:pPr marL="914400" lvl="1" indent="-514350"/>
            <a:r>
              <a:rPr lang="en-US" sz="1700" dirty="0" smtClean="0"/>
              <a:t>Enforce separation of duties requirements</a:t>
            </a:r>
          </a:p>
          <a:p>
            <a:pPr marL="457200" indent="-457200">
              <a:lnSpc>
                <a:spcPct val="110000"/>
              </a:lnSpc>
            </a:pPr>
            <a:r>
              <a:rPr lang="en-GB" sz="2800" dirty="0" smtClean="0"/>
              <a:t>Data </a:t>
            </a:r>
            <a:r>
              <a:rPr lang="en-GB" sz="2800" dirty="0"/>
              <a:t>level encryption </a:t>
            </a:r>
          </a:p>
          <a:p>
            <a:pPr marL="914400" lvl="1" indent="-514350">
              <a:lnSpc>
                <a:spcPct val="110000"/>
              </a:lnSpc>
            </a:pPr>
            <a:r>
              <a:rPr lang="en-GB" sz="1600" dirty="0">
                <a:latin typeface="Arial" pitchFamily="34" charset="0"/>
                <a:cs typeface="Arial" pitchFamily="34" charset="0"/>
              </a:rPr>
              <a:t>Database and application encryption solutions enable security policies to be more granularly applied to specific subsets of data</a:t>
            </a:r>
          </a:p>
          <a:p>
            <a:pPr marL="914400" lvl="1" indent="-514350">
              <a:lnSpc>
                <a:spcPct val="110000"/>
              </a:lnSpc>
            </a:pPr>
            <a:r>
              <a:rPr lang="en-GB" sz="1600" dirty="0">
                <a:latin typeface="Arial" pitchFamily="34" charset="0"/>
                <a:cs typeface="Arial" pitchFamily="34" charset="0"/>
              </a:rPr>
              <a:t>Secures data as it progresses through workflows, and represents an ideal complement to instance </a:t>
            </a:r>
            <a:r>
              <a:rPr lang="en-GB" sz="1600" dirty="0" smtClean="0">
                <a:latin typeface="Arial" pitchFamily="34" charset="0"/>
                <a:cs typeface="Arial" pitchFamily="34" charset="0"/>
              </a:rPr>
              <a:t>encryption</a:t>
            </a:r>
            <a:endParaRPr lang="en-US" sz="2100" dirty="0" smtClean="0"/>
          </a:p>
          <a:p>
            <a:r>
              <a:rPr lang="en-US" dirty="0" smtClean="0"/>
              <a:t>Re-Examine System Data Encryption</a:t>
            </a:r>
          </a:p>
          <a:p>
            <a:pPr marL="914400" lvl="1" indent="-514350"/>
            <a:r>
              <a:rPr lang="en-US" sz="1700" dirty="0" smtClean="0"/>
              <a:t>Eliminate reliance on compensating controls</a:t>
            </a:r>
          </a:p>
          <a:p>
            <a:pPr marL="914400" lvl="1" indent="-514350"/>
            <a:r>
              <a:rPr lang="en-US" sz="1700" dirty="0" smtClean="0"/>
              <a:t>Use data encryption to manage data lifecycle risks</a:t>
            </a:r>
          </a:p>
          <a:p>
            <a:pPr marL="914400" lvl="1" indent="-514350"/>
            <a:r>
              <a:rPr lang="en-US" sz="1700" dirty="0" smtClean="0"/>
              <a:t>Take advantage in advances in system encryption when architecting </a:t>
            </a:r>
            <a:r>
              <a:rPr lang="en-US" sz="1700" dirty="0" err="1" smtClean="0"/>
              <a:t>IaaS</a:t>
            </a:r>
            <a:r>
              <a:rPr lang="en-US" sz="1700" dirty="0" smtClean="0"/>
              <a:t> based applications</a:t>
            </a:r>
          </a:p>
        </p:txBody>
      </p:sp>
      <p:sp>
        <p:nvSpPr>
          <p:cNvPr id="5" name="Slide Number Placeholder 4"/>
          <p:cNvSpPr>
            <a:spLocks noGrp="1"/>
          </p:cNvSpPr>
          <p:nvPr>
            <p:ph type="sldNum" sz="quarter" idx="12"/>
          </p:nvPr>
        </p:nvSpPr>
        <p:spPr/>
        <p:txBody>
          <a:bodyPr/>
          <a:lstStyle/>
          <a:p>
            <a:pPr>
              <a:defRPr/>
            </a:pPr>
            <a:fld id="{FA2B9C8B-4D4E-4358-9BA6-DCA32E10A770}" type="slidenum">
              <a:rPr lang="en-US" smtClean="0"/>
              <a:pPr>
                <a:defRPr/>
              </a:pPr>
              <a:t>17</a:t>
            </a:fld>
            <a:endParaRPr lang="en-US" dirty="0"/>
          </a:p>
        </p:txBody>
      </p:sp>
    </p:spTree>
    <p:extLst>
      <p:ext uri="{BB962C8B-B14F-4D97-AF65-F5344CB8AC3E}">
        <p14:creationId xmlns:p14="http://schemas.microsoft.com/office/powerpoint/2010/main" val="162776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p>
            <a:pPr lvl="0">
              <a:defRPr/>
            </a:pPr>
            <a:r>
              <a:rPr lang="en-US" dirty="0">
                <a:solidFill>
                  <a:srgbClr val="7030A0"/>
                </a:solidFill>
                <a:cs typeface="Calibri" pitchFamily="34" charset="0"/>
              </a:rPr>
              <a:t>Step 3: </a:t>
            </a:r>
            <a:r>
              <a:rPr lang="en-US" dirty="0" smtClean="0">
                <a:solidFill>
                  <a:srgbClr val="7030A0"/>
                </a:solidFill>
                <a:cs typeface="Calibri" pitchFamily="34" charset="0"/>
              </a:rPr>
              <a:t>Use </a:t>
            </a:r>
            <a:r>
              <a:rPr lang="en-US" dirty="0">
                <a:solidFill>
                  <a:srgbClr val="7030A0"/>
                </a:solidFill>
                <a:cs typeface="Calibri" pitchFamily="34" charset="0"/>
              </a:rPr>
              <a:t>Key </a:t>
            </a:r>
            <a:r>
              <a:rPr lang="en-US" dirty="0" err="1">
                <a:solidFill>
                  <a:srgbClr val="7030A0"/>
                </a:solidFill>
                <a:cs typeface="Calibri" pitchFamily="34" charset="0"/>
              </a:rPr>
              <a:t>Mgmt</a:t>
            </a:r>
            <a:r>
              <a:rPr lang="en-US" dirty="0">
                <a:solidFill>
                  <a:srgbClr val="7030A0"/>
                </a:solidFill>
                <a:cs typeface="Calibri" pitchFamily="34" charset="0"/>
              </a:rPr>
              <a:t> to </a:t>
            </a:r>
            <a:r>
              <a:rPr lang="en-US" dirty="0" smtClean="0">
                <a:solidFill>
                  <a:srgbClr val="7030A0"/>
                </a:solidFill>
                <a:cs typeface="Calibri" pitchFamily="34" charset="0"/>
              </a:rPr>
              <a:t/>
            </a:r>
            <a:br>
              <a:rPr lang="en-US" dirty="0" smtClean="0">
                <a:solidFill>
                  <a:srgbClr val="7030A0"/>
                </a:solidFill>
                <a:cs typeface="Calibri" pitchFamily="34" charset="0"/>
              </a:rPr>
            </a:br>
            <a:r>
              <a:rPr lang="en-US" dirty="0" smtClean="0">
                <a:solidFill>
                  <a:srgbClr val="7030A0"/>
                </a:solidFill>
                <a:cs typeface="Calibri" pitchFamily="34" charset="0"/>
              </a:rPr>
              <a:t>Address </a:t>
            </a:r>
            <a:r>
              <a:rPr lang="en-US" dirty="0">
                <a:solidFill>
                  <a:srgbClr val="7030A0"/>
                </a:solidFill>
                <a:cs typeface="Calibri" pitchFamily="34" charset="0"/>
              </a:rPr>
              <a:t>PCI DSS section 3.5 &amp; 3.6</a:t>
            </a:r>
          </a:p>
        </p:txBody>
      </p:sp>
      <p:sp>
        <p:nvSpPr>
          <p:cNvPr id="3" name="Content Placeholder 2"/>
          <p:cNvSpPr>
            <a:spLocks noGrp="1"/>
          </p:cNvSpPr>
          <p:nvPr>
            <p:ph idx="1"/>
          </p:nvPr>
        </p:nvSpPr>
        <p:spPr/>
        <p:txBody>
          <a:bodyPr/>
          <a:lstStyle/>
          <a:p>
            <a:r>
              <a:rPr lang="en-US" sz="2400" dirty="0"/>
              <a:t>Use Customer-owned Key Management Strategically</a:t>
            </a:r>
          </a:p>
          <a:p>
            <a:pPr marL="685800" lvl="1"/>
            <a:r>
              <a:rPr lang="en-US" sz="1800" dirty="0"/>
              <a:t>Definitive proof of ownership and control to auditors</a:t>
            </a:r>
          </a:p>
          <a:p>
            <a:pPr marL="685800" lvl="1"/>
            <a:r>
              <a:rPr lang="en-US" sz="1800" dirty="0"/>
              <a:t>Adhere to proper key storage requirements (Section 3.5/6)</a:t>
            </a:r>
          </a:p>
          <a:p>
            <a:pPr marL="685800" lvl="1"/>
            <a:r>
              <a:rPr lang="en-US" sz="1800" dirty="0"/>
              <a:t>Use standards like NIST 800-57 and OASIS KMIP</a:t>
            </a:r>
          </a:p>
          <a:p>
            <a:r>
              <a:rPr lang="en-US" sz="2400" dirty="0"/>
              <a:t>Use Advanced  Key Management Appliances &amp; Hardware Security Modules </a:t>
            </a:r>
            <a:endParaRPr lang="en-US" sz="2400" dirty="0" smtClean="0"/>
          </a:p>
          <a:p>
            <a:pPr lvl="1"/>
            <a:r>
              <a:rPr lang="en-US" sz="1800" dirty="0" smtClean="0"/>
              <a:t>Store</a:t>
            </a:r>
            <a:r>
              <a:rPr lang="en-US" sz="2200" dirty="0" smtClean="0"/>
              <a:t> </a:t>
            </a:r>
            <a:r>
              <a:rPr lang="en-GB" sz="1800" dirty="0" smtClean="0"/>
              <a:t>cryptographic </a:t>
            </a:r>
            <a:r>
              <a:rPr lang="en-GB" sz="1800" dirty="0"/>
              <a:t>keys in secure, purpose-built </a:t>
            </a:r>
            <a:r>
              <a:rPr lang="en-GB" sz="1800" dirty="0" smtClean="0"/>
              <a:t>devices</a:t>
            </a:r>
            <a:endParaRPr lang="en-GB" sz="1800" dirty="0"/>
          </a:p>
          <a:p>
            <a:pPr lvl="1"/>
            <a:r>
              <a:rPr lang="en-GB" sz="1800" dirty="0" smtClean="0"/>
              <a:t>Key themselves </a:t>
            </a:r>
            <a:r>
              <a:rPr lang="en-GB" sz="1800" dirty="0"/>
              <a:t>encrypted	</a:t>
            </a:r>
            <a:endParaRPr lang="en-GB" sz="1800" dirty="0" smtClean="0"/>
          </a:p>
          <a:p>
            <a:pPr lvl="1"/>
            <a:r>
              <a:rPr lang="en-GB" sz="1800" dirty="0" smtClean="0"/>
              <a:t>Streamline activities like key rotation and deletion</a:t>
            </a:r>
            <a:endParaRPr lang="en-GB" sz="1800" dirty="0"/>
          </a:p>
          <a:p>
            <a:pPr lvl="1"/>
            <a:r>
              <a:rPr lang="en-GB" sz="1800" dirty="0" smtClean="0"/>
              <a:t>Ensures the </a:t>
            </a:r>
            <a:r>
              <a:rPr lang="en-GB" sz="1800" dirty="0"/>
              <a:t>highest level of </a:t>
            </a:r>
            <a:r>
              <a:rPr lang="en-GB" sz="1800" dirty="0" smtClean="0"/>
              <a:t>security</a:t>
            </a:r>
          </a:p>
          <a:p>
            <a:endParaRPr lang="en-GB" sz="1800" dirty="0"/>
          </a:p>
        </p:txBody>
      </p:sp>
    </p:spTree>
    <p:extLst>
      <p:ext uri="{BB962C8B-B14F-4D97-AF65-F5344CB8AC3E}">
        <p14:creationId xmlns:p14="http://schemas.microsoft.com/office/powerpoint/2010/main" val="3181006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0"/>
          <p:cNvSpPr>
            <a:spLocks noGrp="1"/>
          </p:cNvSpPr>
          <p:nvPr>
            <p:ph type="title"/>
          </p:nvPr>
        </p:nvSpPr>
        <p:spPr>
          <a:xfrm>
            <a:off x="238125" y="0"/>
            <a:ext cx="8610600" cy="1143000"/>
          </a:xfrm>
        </p:spPr>
        <p:txBody>
          <a:bodyPr/>
          <a:lstStyle/>
          <a:p>
            <a:r>
              <a:rPr lang="en-US" dirty="0" smtClean="0"/>
              <a:t>SafeNet </a:t>
            </a:r>
            <a:r>
              <a:rPr lang="en-US" dirty="0" err="1" smtClean="0"/>
              <a:t>Inc</a:t>
            </a:r>
            <a:r>
              <a:rPr lang="en-US" dirty="0" smtClean="0"/>
              <a:t> …Who are we?</a:t>
            </a:r>
          </a:p>
        </p:txBody>
      </p:sp>
      <p:sp>
        <p:nvSpPr>
          <p:cNvPr id="12" name="Content Placeholder 11"/>
          <p:cNvSpPr>
            <a:spLocks noGrp="1"/>
          </p:cNvSpPr>
          <p:nvPr>
            <p:ph idx="1"/>
          </p:nvPr>
        </p:nvSpPr>
        <p:spPr>
          <a:xfrm>
            <a:off x="228600" y="990600"/>
            <a:ext cx="8610600" cy="533400"/>
          </a:xfrm>
        </p:spPr>
        <p:txBody>
          <a:bodyPr rtlCol="0">
            <a:normAutofit fontScale="70000" lnSpcReduction="20000"/>
          </a:bodyPr>
          <a:lstStyle/>
          <a:p>
            <a:pPr fontAlgn="auto">
              <a:spcAft>
                <a:spcPts val="0"/>
              </a:spcAft>
              <a:buFont typeface="Wingdings" pitchFamily="2" charset="2"/>
              <a:buNone/>
              <a:defRPr/>
            </a:pPr>
            <a:r>
              <a:rPr lang="en-US" b="1" dirty="0" smtClean="0"/>
              <a:t>Protect High Value Information in the Worlds Most Complex Environments </a:t>
            </a:r>
            <a:endParaRPr lang="en-US" b="1" dirty="0"/>
          </a:p>
        </p:txBody>
      </p:sp>
      <p:sp>
        <p:nvSpPr>
          <p:cNvPr id="13" name="Rounded Rectangle 12"/>
          <p:cNvSpPr/>
          <p:nvPr/>
        </p:nvSpPr>
        <p:spPr>
          <a:xfrm>
            <a:off x="5715000" y="2362200"/>
            <a:ext cx="3124200" cy="838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Solutions for </a:t>
            </a:r>
            <a:r>
              <a:rPr lang="en-US" b="1" dirty="0"/>
              <a:t>Cloud and Virtualization Security </a:t>
            </a:r>
          </a:p>
        </p:txBody>
      </p:sp>
      <p:sp>
        <p:nvSpPr>
          <p:cNvPr id="14" name="Rounded Rectangle 13"/>
          <p:cNvSpPr/>
          <p:nvPr/>
        </p:nvSpPr>
        <p:spPr>
          <a:xfrm>
            <a:off x="5715000" y="3505200"/>
            <a:ext cx="3124200" cy="838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Solutions for </a:t>
            </a:r>
            <a:r>
              <a:rPr lang="en-US" b="1" dirty="0"/>
              <a:t>Compliance and Data Governance</a:t>
            </a:r>
          </a:p>
        </p:txBody>
      </p:sp>
      <p:sp>
        <p:nvSpPr>
          <p:cNvPr id="15" name="Rounded Rectangle 14"/>
          <p:cNvSpPr/>
          <p:nvPr/>
        </p:nvSpPr>
        <p:spPr>
          <a:xfrm>
            <a:off x="5715000" y="4648200"/>
            <a:ext cx="3124200" cy="8382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t>Solutions for </a:t>
            </a:r>
            <a:r>
              <a:rPr lang="en-US" b="1" dirty="0"/>
              <a:t>Identity and Transaction Security </a:t>
            </a:r>
          </a:p>
        </p:txBody>
      </p:sp>
      <p:pic>
        <p:nvPicPr>
          <p:cNvPr id="6152" name="Picture 15" descr="slide2_b1.png"/>
          <p:cNvPicPr>
            <a:picLocks noChangeAspect="1"/>
          </p:cNvPicPr>
          <p:nvPr/>
        </p:nvPicPr>
        <p:blipFill>
          <a:blip r:embed="rId3" cstate="print"/>
          <a:srcRect/>
          <a:stretch>
            <a:fillRect/>
          </a:stretch>
        </p:blipFill>
        <p:spPr bwMode="auto">
          <a:xfrm>
            <a:off x="152400" y="1600200"/>
            <a:ext cx="4211638" cy="4256088"/>
          </a:xfrm>
          <a:prstGeom prst="rect">
            <a:avLst/>
          </a:prstGeom>
          <a:noFill/>
          <a:ln w="9525">
            <a:noFill/>
            <a:miter lim="800000"/>
            <a:headEnd/>
            <a:tailEnd/>
          </a:ln>
        </p:spPr>
      </p:pic>
    </p:spTree>
    <p:extLst>
      <p:ext uri="{BB962C8B-B14F-4D97-AF65-F5344CB8AC3E}">
        <p14:creationId xmlns:p14="http://schemas.microsoft.com/office/powerpoint/2010/main" val="16414956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9992410"/>
              </p:ext>
            </p:extLst>
          </p:nvPr>
        </p:nvGraphicFramePr>
        <p:xfrm>
          <a:off x="304800" y="1219200"/>
          <a:ext cx="8610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FA2B9C8B-4D4E-4358-9BA6-DCA32E10A770}" type="slidenum">
              <a:rPr lang="en-US" smtClean="0"/>
              <a:pPr>
                <a:defRPr/>
              </a:pPr>
              <a:t>2</a:t>
            </a:fld>
            <a:endParaRPr lang="en-US" dirty="0"/>
          </a:p>
        </p:txBody>
      </p:sp>
    </p:spTree>
    <p:extLst>
      <p:ext uri="{BB962C8B-B14F-4D97-AF65-F5344CB8AC3E}">
        <p14:creationId xmlns:p14="http://schemas.microsoft.com/office/powerpoint/2010/main" val="37429509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1143000"/>
          </a:xfrm>
        </p:spPr>
        <p:txBody>
          <a:bodyPr>
            <a:normAutofit/>
          </a:bodyPr>
          <a:lstStyle/>
          <a:p>
            <a:r>
              <a:rPr lang="en-US" sz="3200" dirty="0" smtClean="0"/>
              <a:t>SafeNet Delivers A Compliance Infrastructure….</a:t>
            </a:r>
            <a:r>
              <a:rPr lang="en-US" sz="3200" dirty="0" smtClean="0">
                <a:solidFill>
                  <a:schemeClr val="accent1"/>
                </a:solidFill>
              </a:rPr>
              <a:t>Unifying control of data</a:t>
            </a:r>
            <a:endParaRPr lang="en-US" sz="3200" dirty="0">
              <a:solidFill>
                <a:schemeClr val="accent1"/>
              </a:solidFill>
            </a:endParaRPr>
          </a:p>
        </p:txBody>
      </p:sp>
      <p:sp>
        <p:nvSpPr>
          <p:cNvPr id="4" name="Slide Number Placeholder 3"/>
          <p:cNvSpPr>
            <a:spLocks noGrp="1"/>
          </p:cNvSpPr>
          <p:nvPr>
            <p:ph type="sldNum" sz="quarter" idx="4294967295"/>
          </p:nvPr>
        </p:nvSpPr>
        <p:spPr>
          <a:xfrm>
            <a:off x="7010400" y="6613525"/>
            <a:ext cx="2133600" cy="244475"/>
          </a:xfrm>
          <a:prstGeom prst="rect">
            <a:avLst/>
          </a:prstGeom>
        </p:spPr>
        <p:txBody>
          <a:bodyPr/>
          <a:lstStyle/>
          <a:p>
            <a:pPr>
              <a:defRPr/>
            </a:pPr>
            <a:fld id="{5AF93B1E-8DAB-4B25-9545-EF66FE278C97}" type="slidenum">
              <a:rPr lang="en-US" smtClean="0">
                <a:solidFill>
                  <a:prstClr val="white">
                    <a:lumMod val="95000"/>
                  </a:prstClr>
                </a:solidFill>
              </a:rPr>
              <a:pPr>
                <a:defRPr/>
              </a:pPr>
              <a:t>20</a:t>
            </a:fld>
            <a:endParaRPr lang="en-US" dirty="0">
              <a:solidFill>
                <a:prstClr val="white">
                  <a:lumMod val="95000"/>
                </a:prstClr>
              </a:solidFill>
            </a:endParaRPr>
          </a:p>
        </p:txBody>
      </p:sp>
      <p:sp>
        <p:nvSpPr>
          <p:cNvPr id="7" name="Rounded Rectangle 6"/>
          <p:cNvSpPr/>
          <p:nvPr/>
        </p:nvSpPr>
        <p:spPr>
          <a:xfrm>
            <a:off x="6697579" y="1905000"/>
            <a:ext cx="2362200" cy="3548003"/>
          </a:xfrm>
          <a:prstGeom prst="roundRect">
            <a:avLst>
              <a:gd name="adj" fmla="val 18669"/>
            </a:avLst>
          </a:prstGeom>
          <a:solidFill>
            <a:srgbClr val="F39108"/>
          </a:solidFill>
        </p:spPr>
        <p:txBody>
          <a:bodyPr wrap="square" rtlCol="0">
            <a:spAutoFit/>
          </a:bodyPr>
          <a:lstStyle/>
          <a:p>
            <a:pPr marL="173038" indent="-109538">
              <a:buFont typeface="Arial" pitchFamily="34" charset="0"/>
              <a:buChar char="•"/>
            </a:pPr>
            <a:r>
              <a:rPr lang="en-US" sz="1600" dirty="0" smtClean="0">
                <a:solidFill>
                  <a:schemeClr val="bg2"/>
                </a:solidFill>
                <a:latin typeface="Arial" charset="0"/>
                <a:cs typeface="Arial" charset="0"/>
              </a:rPr>
              <a:t>Unified encryption across multiple tiers</a:t>
            </a:r>
          </a:p>
          <a:p>
            <a:pPr marL="173038" indent="-109538">
              <a:buFont typeface="Arial" pitchFamily="34" charset="0"/>
              <a:buChar char="•"/>
            </a:pPr>
            <a:r>
              <a:rPr lang="en-US" sz="1600" dirty="0" smtClean="0">
                <a:solidFill>
                  <a:schemeClr val="bg2"/>
                </a:solidFill>
                <a:latin typeface="Arial" charset="0"/>
                <a:cs typeface="Arial" charset="0"/>
              </a:rPr>
              <a:t>Across multiple vendor platforms</a:t>
            </a:r>
          </a:p>
          <a:p>
            <a:pPr marL="173038" indent="-109538">
              <a:buFont typeface="Arial" pitchFamily="34" charset="0"/>
              <a:buChar char="•"/>
            </a:pPr>
            <a:r>
              <a:rPr lang="en-US" sz="1600" dirty="0" smtClean="0">
                <a:solidFill>
                  <a:schemeClr val="bg2"/>
                </a:solidFill>
                <a:latin typeface="Arial" charset="0"/>
                <a:cs typeface="Arial" charset="0"/>
              </a:rPr>
              <a:t>Centralized policy enforcement</a:t>
            </a:r>
          </a:p>
          <a:p>
            <a:pPr marL="173038" indent="-109538">
              <a:buFont typeface="Arial" pitchFamily="34" charset="0"/>
              <a:buChar char="•"/>
            </a:pPr>
            <a:r>
              <a:rPr lang="en-US" sz="1600" dirty="0" smtClean="0">
                <a:solidFill>
                  <a:schemeClr val="bg2"/>
                </a:solidFill>
                <a:latin typeface="Arial" charset="0"/>
                <a:cs typeface="Arial" charset="0"/>
              </a:rPr>
              <a:t>Central key management</a:t>
            </a:r>
          </a:p>
          <a:p>
            <a:pPr marL="173038" indent="-109538">
              <a:buFont typeface="Arial" pitchFamily="34" charset="0"/>
              <a:buChar char="•"/>
            </a:pPr>
            <a:r>
              <a:rPr lang="en-US" sz="1600" dirty="0" smtClean="0">
                <a:solidFill>
                  <a:schemeClr val="bg2"/>
                </a:solidFill>
                <a:latin typeface="Arial" charset="0"/>
                <a:cs typeface="Arial" charset="0"/>
              </a:rPr>
              <a:t>Logging and auditing </a:t>
            </a:r>
          </a:p>
          <a:p>
            <a:pPr marL="173038" indent="-109538">
              <a:buFont typeface="Arial" pitchFamily="34" charset="0"/>
              <a:buChar char="•"/>
            </a:pPr>
            <a:r>
              <a:rPr lang="en-US" sz="1600" dirty="0" smtClean="0">
                <a:solidFill>
                  <a:schemeClr val="bg2"/>
                </a:solidFill>
                <a:latin typeface="Arial" charset="0"/>
                <a:cs typeface="Arial" charset="0"/>
              </a:rPr>
              <a:t>Role-based controls</a:t>
            </a:r>
            <a:endParaRPr lang="en-US" sz="1600" dirty="0">
              <a:solidFill>
                <a:schemeClr val="bg2"/>
              </a:solidFill>
              <a:latin typeface="Arial" charset="0"/>
              <a:cs typeface="Arial" charset="0"/>
            </a:endParaRPr>
          </a:p>
        </p:txBody>
      </p:sp>
      <p:sp>
        <p:nvSpPr>
          <p:cNvPr id="9" name="TextBox 8"/>
          <p:cNvSpPr txBox="1"/>
          <p:nvPr/>
        </p:nvSpPr>
        <p:spPr>
          <a:xfrm>
            <a:off x="152400" y="1143000"/>
            <a:ext cx="8915400" cy="461665"/>
          </a:xfrm>
          <a:prstGeom prst="rect">
            <a:avLst/>
          </a:prstGeom>
          <a:solidFill>
            <a:schemeClr val="accent2"/>
          </a:solidFill>
        </p:spPr>
        <p:txBody>
          <a:bodyPr wrap="square" rtlCol="0">
            <a:spAutoFit/>
          </a:bodyPr>
          <a:lstStyle/>
          <a:p>
            <a:pPr algn="ctr"/>
            <a:r>
              <a:rPr lang="en-US" sz="2400" b="1" dirty="0" smtClean="0">
                <a:solidFill>
                  <a:schemeClr val="bg1"/>
                </a:solidFill>
              </a:rPr>
              <a:t>Unified Environment </a:t>
            </a:r>
            <a:endParaRPr lang="en-US" sz="24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0" y="2279374"/>
            <a:ext cx="6964747" cy="43434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341011" y="252008"/>
            <a:ext cx="824248" cy="733809"/>
          </a:xfrm>
          <a:prstGeom prst="rect">
            <a:avLst/>
          </a:prstGeom>
          <a:noFill/>
          <a:ln w="9525">
            <a:noFill/>
            <a:miter lim="800000"/>
            <a:headEnd/>
            <a:tailEnd/>
          </a:ln>
          <a:effectLst/>
        </p:spPr>
      </p:pic>
    </p:spTree>
    <p:extLst>
      <p:ext uri="{BB962C8B-B14F-4D97-AF65-F5344CB8AC3E}">
        <p14:creationId xmlns:p14="http://schemas.microsoft.com/office/powerpoint/2010/main" val="2324096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val 130"/>
          <p:cNvSpPr/>
          <p:nvPr/>
        </p:nvSpPr>
        <p:spPr>
          <a:xfrm>
            <a:off x="0" y="2895600"/>
            <a:ext cx="15240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 name="Group 5"/>
          <p:cNvGrpSpPr>
            <a:grpSpLocks/>
          </p:cNvGrpSpPr>
          <p:nvPr/>
        </p:nvGrpSpPr>
        <p:grpSpPr bwMode="auto">
          <a:xfrm rot="10800000">
            <a:off x="4540995" y="483971"/>
            <a:ext cx="4953000" cy="6024934"/>
            <a:chOff x="388" y="1434"/>
            <a:chExt cx="843" cy="1338"/>
          </a:xfrm>
          <a:solidFill>
            <a:schemeClr val="tx2">
              <a:lumMod val="20000"/>
              <a:lumOff val="80000"/>
            </a:schemeClr>
          </a:solidFill>
        </p:grpSpPr>
        <p:sp>
          <p:nvSpPr>
            <p:cNvPr id="6" name="Oval 6"/>
            <p:cNvSpPr>
              <a:spLocks noChangeArrowheads="1"/>
            </p:cNvSpPr>
            <p:nvPr/>
          </p:nvSpPr>
          <p:spPr bwMode="auto">
            <a:xfrm rot="5400000">
              <a:off x="420" y="1965"/>
              <a:ext cx="913" cy="545"/>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7" name="Oval 7"/>
            <p:cNvSpPr>
              <a:spLocks noChangeArrowheads="1"/>
            </p:cNvSpPr>
            <p:nvPr/>
          </p:nvSpPr>
          <p:spPr bwMode="auto">
            <a:xfrm rot="5400000">
              <a:off x="203" y="2043"/>
              <a:ext cx="914" cy="543"/>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8" name="Oval 8"/>
            <p:cNvSpPr>
              <a:spLocks noChangeArrowheads="1"/>
            </p:cNvSpPr>
            <p:nvPr/>
          </p:nvSpPr>
          <p:spPr bwMode="auto">
            <a:xfrm rot="5400000">
              <a:off x="229" y="1620"/>
              <a:ext cx="914" cy="545"/>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9" name="Oval 9"/>
            <p:cNvSpPr>
              <a:spLocks noChangeArrowheads="1"/>
            </p:cNvSpPr>
            <p:nvPr/>
          </p:nvSpPr>
          <p:spPr bwMode="auto">
            <a:xfrm rot="5400000">
              <a:off x="502" y="1793"/>
              <a:ext cx="915" cy="543"/>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10" name="Oval 10"/>
            <p:cNvSpPr>
              <a:spLocks noChangeArrowheads="1"/>
            </p:cNvSpPr>
            <p:nvPr/>
          </p:nvSpPr>
          <p:spPr bwMode="auto">
            <a:xfrm rot="5400000">
              <a:off x="324" y="1791"/>
              <a:ext cx="972" cy="680"/>
            </a:xfrm>
            <a:prstGeom prst="ellipse">
              <a:avLst/>
            </a:prstGeom>
            <a:grpFill/>
            <a:ln w="9525">
              <a:no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grpSp>
      <p:pic>
        <p:nvPicPr>
          <p:cNvPr id="42" name="Picture 21" descr="Z:\Axis41 Brand\~ICONS\PNGs\building12.png"/>
          <p:cNvPicPr>
            <a:picLocks noChangeAspect="1" noChangeArrowheads="1"/>
          </p:cNvPicPr>
          <p:nvPr/>
        </p:nvPicPr>
        <p:blipFill>
          <a:blip r:embed="rId3" cstate="print"/>
          <a:srcRect/>
          <a:stretch>
            <a:fillRect/>
          </a:stretch>
        </p:blipFill>
        <p:spPr bwMode="auto">
          <a:xfrm>
            <a:off x="1066800" y="0"/>
            <a:ext cx="1488281" cy="1905000"/>
          </a:xfrm>
          <a:prstGeom prst="rect">
            <a:avLst/>
          </a:prstGeom>
          <a:noFill/>
        </p:spPr>
      </p:pic>
      <p:pic>
        <p:nvPicPr>
          <p:cNvPr id="43" name="Picture 2"/>
          <p:cNvPicPr>
            <a:picLocks noChangeAspect="1" noChangeArrowheads="1"/>
          </p:cNvPicPr>
          <p:nvPr/>
        </p:nvPicPr>
        <p:blipFill>
          <a:blip r:embed="rId4" cstate="print"/>
          <a:srcRect/>
          <a:stretch>
            <a:fillRect/>
          </a:stretch>
        </p:blipFill>
        <p:spPr bwMode="auto">
          <a:xfrm>
            <a:off x="6019799" y="1676400"/>
            <a:ext cx="2833565" cy="2667000"/>
          </a:xfrm>
          <a:prstGeom prst="rect">
            <a:avLst/>
          </a:prstGeom>
          <a:noFill/>
          <a:ln w="9525">
            <a:noFill/>
            <a:miter lim="800000"/>
            <a:headEnd/>
            <a:tailEnd/>
          </a:ln>
          <a:effectLst/>
        </p:spPr>
      </p:pic>
      <p:pic>
        <p:nvPicPr>
          <p:cNvPr id="46" name="Picture 8" descr="Z:\Axis41 Brand\~ICONS\PNGs\lock_orange.png"/>
          <p:cNvPicPr>
            <a:picLocks noChangeAspect="1" noChangeArrowheads="1"/>
          </p:cNvPicPr>
          <p:nvPr/>
        </p:nvPicPr>
        <p:blipFill>
          <a:blip r:embed="rId5" cstate="print"/>
          <a:srcRect/>
          <a:stretch>
            <a:fillRect/>
          </a:stretch>
        </p:blipFill>
        <p:spPr bwMode="auto">
          <a:xfrm>
            <a:off x="7924800" y="2590800"/>
            <a:ext cx="331589" cy="519423"/>
          </a:xfrm>
          <a:prstGeom prst="rect">
            <a:avLst/>
          </a:prstGeom>
          <a:noFill/>
        </p:spPr>
      </p:pic>
      <p:sp>
        <p:nvSpPr>
          <p:cNvPr id="51" name="TextBox 50"/>
          <p:cNvSpPr txBox="1"/>
          <p:nvPr/>
        </p:nvSpPr>
        <p:spPr>
          <a:xfrm>
            <a:off x="202870" y="1953341"/>
            <a:ext cx="813043"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Database</a:t>
            </a:r>
            <a:endParaRPr lang="en-GB" sz="1100" b="1" dirty="0"/>
          </a:p>
        </p:txBody>
      </p:sp>
      <p:grpSp>
        <p:nvGrpSpPr>
          <p:cNvPr id="3" name="Group 142"/>
          <p:cNvGrpSpPr/>
          <p:nvPr/>
        </p:nvGrpSpPr>
        <p:grpSpPr>
          <a:xfrm>
            <a:off x="381000" y="1143000"/>
            <a:ext cx="585848" cy="805179"/>
            <a:chOff x="381000" y="1143000"/>
            <a:chExt cx="585848" cy="805179"/>
          </a:xfrm>
        </p:grpSpPr>
        <p:pic>
          <p:nvPicPr>
            <p:cNvPr id="29" name="Picture 2" descr="Z:\Axis41 Brand\~ICONS\PNGs\database.png"/>
            <p:cNvPicPr>
              <a:picLocks noChangeAspect="1" noChangeArrowheads="1"/>
            </p:cNvPicPr>
            <p:nvPr/>
          </p:nvPicPr>
          <p:blipFill>
            <a:blip r:embed="rId6" cstate="print"/>
            <a:srcRect/>
            <a:stretch>
              <a:fillRect/>
            </a:stretch>
          </p:blipFill>
          <p:spPr bwMode="auto">
            <a:xfrm>
              <a:off x="381000" y="1143000"/>
              <a:ext cx="464002" cy="805179"/>
            </a:xfrm>
            <a:prstGeom prst="rect">
              <a:avLst/>
            </a:prstGeom>
            <a:noFill/>
          </p:spPr>
        </p:pic>
        <p:pic>
          <p:nvPicPr>
            <p:cNvPr id="64" name="Picture 8" descr="Z:\Axis41 Brand\~ICONS\PNGs\lock_orange.png"/>
            <p:cNvPicPr>
              <a:picLocks noChangeAspect="1" noChangeArrowheads="1"/>
            </p:cNvPicPr>
            <p:nvPr/>
          </p:nvPicPr>
          <p:blipFill>
            <a:blip r:embed="rId5" cstate="print"/>
            <a:srcRect/>
            <a:stretch>
              <a:fillRect/>
            </a:stretch>
          </p:blipFill>
          <p:spPr bwMode="auto">
            <a:xfrm>
              <a:off x="635259" y="1357591"/>
              <a:ext cx="331589" cy="519423"/>
            </a:xfrm>
            <a:prstGeom prst="rect">
              <a:avLst/>
            </a:prstGeom>
            <a:noFill/>
          </p:spPr>
        </p:pic>
      </p:grpSp>
      <p:grpSp>
        <p:nvGrpSpPr>
          <p:cNvPr id="11" name="Group 60"/>
          <p:cNvGrpSpPr>
            <a:grpSpLocks noChangeAspect="1"/>
          </p:cNvGrpSpPr>
          <p:nvPr/>
        </p:nvGrpSpPr>
        <p:grpSpPr>
          <a:xfrm>
            <a:off x="2652145" y="2895600"/>
            <a:ext cx="698663" cy="937161"/>
            <a:chOff x="1432957" y="-178131"/>
            <a:chExt cx="698663" cy="937161"/>
          </a:xfrm>
        </p:grpSpPr>
        <p:grpSp>
          <p:nvGrpSpPr>
            <p:cNvPr id="12" name="Group 52"/>
            <p:cNvGrpSpPr/>
            <p:nvPr/>
          </p:nvGrpSpPr>
          <p:grpSpPr>
            <a:xfrm>
              <a:off x="1432957" y="-178131"/>
              <a:ext cx="600345" cy="937161"/>
              <a:chOff x="1337955" y="-154380"/>
              <a:chExt cx="600345" cy="937161"/>
            </a:xfrm>
          </p:grpSpPr>
          <p:pic>
            <p:nvPicPr>
              <p:cNvPr id="40" name="Picture 3" descr="Z:\Axis41 Brand\~ICONS\PNGs\server1.png"/>
              <p:cNvPicPr>
                <a:picLocks noChangeAspect="1" noChangeArrowheads="1"/>
              </p:cNvPicPr>
              <p:nvPr/>
            </p:nvPicPr>
            <p:blipFill>
              <a:blip r:embed="rId7" cstate="print"/>
              <a:srcRect/>
              <a:stretch>
                <a:fillRect/>
              </a:stretch>
            </p:blipFill>
            <p:spPr bwMode="auto">
              <a:xfrm>
                <a:off x="1337955" y="-154380"/>
                <a:ext cx="488778" cy="937161"/>
              </a:xfrm>
              <a:prstGeom prst="rect">
                <a:avLst/>
              </a:prstGeom>
              <a:noFill/>
            </p:spPr>
          </p:pic>
          <p:sp>
            <p:nvSpPr>
              <p:cNvPr id="48" name="TextBox 47"/>
              <p:cNvSpPr txBox="1"/>
              <p:nvPr/>
            </p:nvSpPr>
            <p:spPr>
              <a:xfrm>
                <a:off x="1458682" y="-11875"/>
                <a:ext cx="479618" cy="369332"/>
              </a:xfrm>
              <a:prstGeom prst="rect">
                <a:avLst/>
              </a:prstGeom>
              <a:noFill/>
              <a:scene3d>
                <a:camera prst="isometricRightUp"/>
                <a:lightRig rig="threePt" dir="t"/>
              </a:scene3d>
            </p:spPr>
            <p:txBody>
              <a:bodyPr wrap="none" rtlCol="0">
                <a:spAutoFit/>
              </a:bodyPr>
              <a:lstStyle/>
              <a:p>
                <a:r>
                  <a:rPr lang="en-GB" dirty="0" smtClean="0">
                    <a:solidFill>
                      <a:srgbClr val="FFC000"/>
                    </a:solidFill>
                  </a:rPr>
                  <a:t>FS</a:t>
                </a:r>
                <a:endParaRPr lang="en-GB" dirty="0">
                  <a:solidFill>
                    <a:srgbClr val="FFC000"/>
                  </a:solidFill>
                </a:endParaRPr>
              </a:p>
            </p:txBody>
          </p:sp>
        </p:grpSp>
        <p:pic>
          <p:nvPicPr>
            <p:cNvPr id="60" name="Picture 8" descr="Z:\Axis41 Brand\~ICONS\PNGs\lock_orange.png"/>
            <p:cNvPicPr>
              <a:picLocks noChangeAspect="1" noChangeArrowheads="1"/>
            </p:cNvPicPr>
            <p:nvPr/>
          </p:nvPicPr>
          <p:blipFill>
            <a:blip r:embed="rId5" cstate="print"/>
            <a:srcRect/>
            <a:stretch>
              <a:fillRect/>
            </a:stretch>
          </p:blipFill>
          <p:spPr bwMode="auto">
            <a:xfrm>
              <a:off x="1800031" y="207301"/>
              <a:ext cx="331589" cy="519423"/>
            </a:xfrm>
            <a:prstGeom prst="rect">
              <a:avLst/>
            </a:prstGeom>
            <a:noFill/>
          </p:spPr>
        </p:pic>
      </p:grpSp>
      <p:sp>
        <p:nvSpPr>
          <p:cNvPr id="56" name="TextBox 55"/>
          <p:cNvSpPr txBox="1"/>
          <p:nvPr/>
        </p:nvSpPr>
        <p:spPr>
          <a:xfrm>
            <a:off x="2438400" y="3829794"/>
            <a:ext cx="936475"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File Shares</a:t>
            </a:r>
            <a:endParaRPr lang="en-GB" sz="1100" b="1" dirty="0"/>
          </a:p>
        </p:txBody>
      </p:sp>
      <p:sp>
        <p:nvSpPr>
          <p:cNvPr id="68" name="TextBox 67"/>
          <p:cNvSpPr txBox="1"/>
          <p:nvPr/>
        </p:nvSpPr>
        <p:spPr>
          <a:xfrm>
            <a:off x="7696200" y="3124200"/>
            <a:ext cx="860940"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100" b="1" dirty="0" smtClean="0"/>
              <a:t>Virtual Instances</a:t>
            </a:r>
            <a:endParaRPr lang="en-GB" sz="1100" b="1" dirty="0"/>
          </a:p>
        </p:txBody>
      </p:sp>
      <p:sp>
        <p:nvSpPr>
          <p:cNvPr id="69" name="TextBox 68"/>
          <p:cNvSpPr txBox="1"/>
          <p:nvPr/>
        </p:nvSpPr>
        <p:spPr>
          <a:xfrm>
            <a:off x="7957457" y="2057400"/>
            <a:ext cx="1186543"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Virtual Storage</a:t>
            </a:r>
            <a:endParaRPr lang="en-GB" sz="1100" b="1" dirty="0"/>
          </a:p>
        </p:txBody>
      </p:sp>
      <p:grpSp>
        <p:nvGrpSpPr>
          <p:cNvPr id="13" name="Group 143"/>
          <p:cNvGrpSpPr/>
          <p:nvPr/>
        </p:nvGrpSpPr>
        <p:grpSpPr>
          <a:xfrm>
            <a:off x="1219200" y="4800600"/>
            <a:ext cx="1270660" cy="1333456"/>
            <a:chOff x="1219200" y="4800600"/>
            <a:chExt cx="1270660" cy="1333456"/>
          </a:xfrm>
        </p:grpSpPr>
        <p:pic>
          <p:nvPicPr>
            <p:cNvPr id="30" name="Picture 5" descr="Z:\Axis41 Brand\~ICONS\PNGs\servers.png"/>
            <p:cNvPicPr>
              <a:picLocks noChangeAspect="1" noChangeArrowheads="1"/>
            </p:cNvPicPr>
            <p:nvPr/>
          </p:nvPicPr>
          <p:blipFill>
            <a:blip r:embed="rId8" cstate="print"/>
            <a:srcRect/>
            <a:stretch>
              <a:fillRect/>
            </a:stretch>
          </p:blipFill>
          <p:spPr bwMode="auto">
            <a:xfrm>
              <a:off x="1219200" y="4800600"/>
              <a:ext cx="1116947" cy="1230186"/>
            </a:xfrm>
            <a:prstGeom prst="rect">
              <a:avLst/>
            </a:prstGeom>
            <a:noFill/>
          </p:spPr>
        </p:pic>
        <p:pic>
          <p:nvPicPr>
            <p:cNvPr id="44" name="Picture 8" descr="Z:\Axis41 Brand\~ICONS\PNGs\lock_orange.png"/>
            <p:cNvPicPr>
              <a:picLocks noChangeAspect="1" noChangeArrowheads="1"/>
            </p:cNvPicPr>
            <p:nvPr/>
          </p:nvPicPr>
          <p:blipFill>
            <a:blip r:embed="rId5" cstate="print"/>
            <a:srcRect/>
            <a:stretch>
              <a:fillRect/>
            </a:stretch>
          </p:blipFill>
          <p:spPr bwMode="auto">
            <a:xfrm>
              <a:off x="2158271" y="5614633"/>
              <a:ext cx="331589" cy="519423"/>
            </a:xfrm>
            <a:prstGeom prst="rect">
              <a:avLst/>
            </a:prstGeom>
            <a:noFill/>
          </p:spPr>
        </p:pic>
      </p:grpSp>
      <p:sp>
        <p:nvSpPr>
          <p:cNvPr id="70" name="TextBox 69"/>
          <p:cNvSpPr txBox="1"/>
          <p:nvPr/>
        </p:nvSpPr>
        <p:spPr>
          <a:xfrm>
            <a:off x="1295400" y="5715000"/>
            <a:ext cx="710451"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Storage</a:t>
            </a:r>
            <a:endParaRPr lang="en-GB" sz="1100" b="1" dirty="0"/>
          </a:p>
        </p:txBody>
      </p:sp>
      <p:grpSp>
        <p:nvGrpSpPr>
          <p:cNvPr id="14" name="Group 71"/>
          <p:cNvGrpSpPr>
            <a:grpSpLocks noChangeAspect="1"/>
          </p:cNvGrpSpPr>
          <p:nvPr/>
        </p:nvGrpSpPr>
        <p:grpSpPr>
          <a:xfrm>
            <a:off x="87084" y="2930236"/>
            <a:ext cx="1298051" cy="1002227"/>
            <a:chOff x="838200" y="2648196"/>
            <a:chExt cx="2466975" cy="1904754"/>
          </a:xfrm>
        </p:grpSpPr>
        <p:pic>
          <p:nvPicPr>
            <p:cNvPr id="17" name="Picture 6" descr="Z:\Axis41 Brand\~ICONS\PNGs\appliance_box_3.png"/>
            <p:cNvPicPr>
              <a:picLocks noChangeAspect="1" noChangeArrowheads="1"/>
            </p:cNvPicPr>
            <p:nvPr/>
          </p:nvPicPr>
          <p:blipFill>
            <a:blip r:embed="rId9" cstate="print"/>
            <a:srcRect/>
            <a:stretch>
              <a:fillRect/>
            </a:stretch>
          </p:blipFill>
          <p:spPr bwMode="auto">
            <a:xfrm>
              <a:off x="838200" y="2895600"/>
              <a:ext cx="2466975" cy="1657350"/>
            </a:xfrm>
            <a:prstGeom prst="rect">
              <a:avLst/>
            </a:prstGeom>
            <a:noFill/>
          </p:spPr>
        </p:pic>
        <p:sp>
          <p:nvSpPr>
            <p:cNvPr id="71" name="Rectangle 70"/>
            <p:cNvSpPr/>
            <p:nvPr/>
          </p:nvSpPr>
          <p:spPr>
            <a:xfrm>
              <a:off x="1377546" y="2648196"/>
              <a:ext cx="1436913" cy="188818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scene3d>
              <a:camera prst="isometricTopU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18" name="Picture 6" descr="Z:\Axis41 Brand\~ICONS\PNGs\key.png"/>
            <p:cNvPicPr>
              <a:picLocks noChangeAspect="1" noChangeArrowheads="1"/>
            </p:cNvPicPr>
            <p:nvPr/>
          </p:nvPicPr>
          <p:blipFill>
            <a:blip r:embed="rId10" cstate="print"/>
            <a:srcRect/>
            <a:stretch>
              <a:fillRect/>
            </a:stretch>
          </p:blipFill>
          <p:spPr bwMode="auto">
            <a:xfrm>
              <a:off x="1176939" y="3046021"/>
              <a:ext cx="985978" cy="670956"/>
            </a:xfrm>
            <a:prstGeom prst="rect">
              <a:avLst/>
            </a:prstGeom>
            <a:noFill/>
          </p:spPr>
        </p:pic>
        <p:pic>
          <p:nvPicPr>
            <p:cNvPr id="19" name="Picture 6" descr="Z:\Axis41 Brand\~ICONS\PNGs\key.png"/>
            <p:cNvPicPr>
              <a:picLocks noChangeAspect="1" noChangeArrowheads="1"/>
            </p:cNvPicPr>
            <p:nvPr/>
          </p:nvPicPr>
          <p:blipFill>
            <a:blip r:embed="rId10" cstate="print"/>
            <a:srcRect/>
            <a:stretch>
              <a:fillRect/>
            </a:stretch>
          </p:blipFill>
          <p:spPr bwMode="auto">
            <a:xfrm>
              <a:off x="1566846" y="3257798"/>
              <a:ext cx="985978" cy="670956"/>
            </a:xfrm>
            <a:prstGeom prst="rect">
              <a:avLst/>
            </a:prstGeom>
            <a:noFill/>
          </p:spPr>
        </p:pic>
        <p:pic>
          <p:nvPicPr>
            <p:cNvPr id="20" name="Picture 6" descr="Z:\Axis41 Brand\~ICONS\PNGs\key.png"/>
            <p:cNvPicPr>
              <a:picLocks noChangeAspect="1" noChangeArrowheads="1"/>
            </p:cNvPicPr>
            <p:nvPr/>
          </p:nvPicPr>
          <p:blipFill>
            <a:blip r:embed="rId10" cstate="print"/>
            <a:srcRect/>
            <a:stretch>
              <a:fillRect/>
            </a:stretch>
          </p:blipFill>
          <p:spPr bwMode="auto">
            <a:xfrm>
              <a:off x="1944877" y="3469575"/>
              <a:ext cx="985978" cy="670956"/>
            </a:xfrm>
            <a:prstGeom prst="rect">
              <a:avLst/>
            </a:prstGeom>
            <a:noFill/>
          </p:spPr>
        </p:pic>
      </p:grpSp>
      <p:sp>
        <p:nvSpPr>
          <p:cNvPr id="73" name="Arc 72"/>
          <p:cNvSpPr/>
          <p:nvPr/>
        </p:nvSpPr>
        <p:spPr>
          <a:xfrm rot="3166354">
            <a:off x="-3892134" y="-367748"/>
            <a:ext cx="7503226" cy="7726877"/>
          </a:xfrm>
          <a:prstGeom prst="arc">
            <a:avLst>
              <a:gd name="adj1" fmla="val 15439471"/>
              <a:gd name="adj2" fmla="val 588048"/>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cxnSp>
        <p:nvCxnSpPr>
          <p:cNvPr id="90" name="Straight Arrow Connector 89"/>
          <p:cNvCxnSpPr>
            <a:stCxn id="20" idx="3"/>
            <a:endCxn id="44" idx="2"/>
          </p:cNvCxnSpPr>
          <p:nvPr/>
        </p:nvCxnSpPr>
        <p:spPr>
          <a:xfrm>
            <a:off x="1188178" y="3538941"/>
            <a:ext cx="1135888" cy="2595115"/>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60" idx="1"/>
          </p:cNvCxnSpPr>
          <p:nvPr/>
        </p:nvCxnSpPr>
        <p:spPr>
          <a:xfrm rot="10800000">
            <a:off x="1143001" y="3429000"/>
            <a:ext cx="1876219" cy="111744"/>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58" idx="1"/>
          </p:cNvCxnSpPr>
          <p:nvPr/>
        </p:nvCxnSpPr>
        <p:spPr>
          <a:xfrm rot="10800000">
            <a:off x="990601" y="3505201"/>
            <a:ext cx="1270587" cy="807439"/>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0" y="0"/>
            <a:ext cx="1508166"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b="1" dirty="0" smtClean="0"/>
              <a:t>Customer On-Premises</a:t>
            </a:r>
            <a:endParaRPr lang="en-GB" sz="1600" b="1" dirty="0"/>
          </a:p>
        </p:txBody>
      </p:sp>
      <p:cxnSp>
        <p:nvCxnSpPr>
          <p:cNvPr id="117" name="Straight Arrow Connector 116"/>
          <p:cNvCxnSpPr>
            <a:endCxn id="19" idx="0"/>
          </p:cNvCxnSpPr>
          <p:nvPr/>
        </p:nvCxnSpPr>
        <p:spPr>
          <a:xfrm rot="5400000">
            <a:off x="34842" y="2447632"/>
            <a:ext cx="1498391" cy="108327"/>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45" name="Picture 8" descr="Z:\Axis41 Brand\~ICONS\PNGs\lock_orange.png"/>
          <p:cNvPicPr>
            <a:picLocks noChangeAspect="1" noChangeArrowheads="1"/>
          </p:cNvPicPr>
          <p:nvPr/>
        </p:nvPicPr>
        <p:blipFill>
          <a:blip r:embed="rId5" cstate="print"/>
          <a:srcRect/>
          <a:stretch>
            <a:fillRect/>
          </a:stretch>
        </p:blipFill>
        <p:spPr bwMode="auto">
          <a:xfrm>
            <a:off x="8534400" y="2286000"/>
            <a:ext cx="331589" cy="519423"/>
          </a:xfrm>
          <a:prstGeom prst="rect">
            <a:avLst/>
          </a:prstGeom>
          <a:noFill/>
        </p:spPr>
      </p:pic>
      <p:sp>
        <p:nvSpPr>
          <p:cNvPr id="111" name="TextBox 110"/>
          <p:cNvSpPr txBox="1"/>
          <p:nvPr/>
        </p:nvSpPr>
        <p:spPr>
          <a:xfrm>
            <a:off x="5181600" y="3124200"/>
            <a:ext cx="813043"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Database</a:t>
            </a:r>
            <a:endParaRPr lang="en-GB" sz="1100" b="1" dirty="0"/>
          </a:p>
        </p:txBody>
      </p:sp>
      <p:sp>
        <p:nvSpPr>
          <p:cNvPr id="116" name="TextBox 115"/>
          <p:cNvSpPr txBox="1"/>
          <p:nvPr/>
        </p:nvSpPr>
        <p:spPr>
          <a:xfrm>
            <a:off x="5867400" y="3962400"/>
            <a:ext cx="936475"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File Shares</a:t>
            </a:r>
            <a:endParaRPr lang="en-GB" sz="1100" b="1" dirty="0"/>
          </a:p>
        </p:txBody>
      </p:sp>
      <p:sp>
        <p:nvSpPr>
          <p:cNvPr id="118" name="TextBox 117"/>
          <p:cNvSpPr txBox="1"/>
          <p:nvPr/>
        </p:nvSpPr>
        <p:spPr>
          <a:xfrm>
            <a:off x="6248400" y="4343400"/>
            <a:ext cx="150874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Application Servers</a:t>
            </a:r>
            <a:endParaRPr lang="en-GB" sz="1100" b="1" dirty="0"/>
          </a:p>
        </p:txBody>
      </p:sp>
      <p:grpSp>
        <p:nvGrpSpPr>
          <p:cNvPr id="15" name="Group 114"/>
          <p:cNvGrpSpPr/>
          <p:nvPr/>
        </p:nvGrpSpPr>
        <p:grpSpPr>
          <a:xfrm>
            <a:off x="-1796" y="3733800"/>
            <a:ext cx="1068596" cy="1454727"/>
            <a:chOff x="2384961" y="5130140"/>
            <a:chExt cx="1068596" cy="1454727"/>
          </a:xfrm>
        </p:grpSpPr>
        <p:pic>
          <p:nvPicPr>
            <p:cNvPr id="75" name="Picture 8" descr="Z:\Axis41 Brand\~ICONS\PNGs\computer3.png"/>
            <p:cNvPicPr>
              <a:picLocks noChangeAspect="1" noChangeArrowheads="1"/>
            </p:cNvPicPr>
            <p:nvPr/>
          </p:nvPicPr>
          <p:blipFill>
            <a:blip r:embed="rId11" cstate="print"/>
            <a:srcRect/>
            <a:stretch>
              <a:fillRect/>
            </a:stretch>
          </p:blipFill>
          <p:spPr bwMode="auto">
            <a:xfrm>
              <a:off x="2384961" y="5130140"/>
              <a:ext cx="1068596" cy="1454727"/>
            </a:xfrm>
            <a:prstGeom prst="rect">
              <a:avLst/>
            </a:prstGeom>
            <a:noFill/>
          </p:spPr>
        </p:pic>
        <p:pic>
          <p:nvPicPr>
            <p:cNvPr id="76" name="Picture 6" descr="Z:\Axis41 Brand\~ICONS\PNGs\key.png"/>
            <p:cNvPicPr>
              <a:picLocks noChangeAspect="1" noChangeArrowheads="1"/>
            </p:cNvPicPr>
            <p:nvPr/>
          </p:nvPicPr>
          <p:blipFill>
            <a:blip r:embed="rId10" cstate="print"/>
            <a:srcRect/>
            <a:stretch>
              <a:fillRect/>
            </a:stretch>
          </p:blipFill>
          <p:spPr bwMode="auto">
            <a:xfrm rot="3457784">
              <a:off x="2819807" y="5405969"/>
              <a:ext cx="518793" cy="353038"/>
            </a:xfrm>
            <a:prstGeom prst="rect">
              <a:avLst/>
            </a:prstGeom>
            <a:noFill/>
          </p:spPr>
        </p:pic>
      </p:grpSp>
      <p:sp>
        <p:nvSpPr>
          <p:cNvPr id="57" name="TextBox 56"/>
          <p:cNvSpPr txBox="1"/>
          <p:nvPr/>
        </p:nvSpPr>
        <p:spPr>
          <a:xfrm>
            <a:off x="1524000" y="4564086"/>
            <a:ext cx="150874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Application Servers</a:t>
            </a:r>
            <a:endParaRPr lang="en-GB" sz="1100" b="1" dirty="0"/>
          </a:p>
        </p:txBody>
      </p:sp>
      <p:grpSp>
        <p:nvGrpSpPr>
          <p:cNvPr id="16" name="Group 58"/>
          <p:cNvGrpSpPr>
            <a:grpSpLocks noChangeAspect="1"/>
          </p:cNvGrpSpPr>
          <p:nvPr/>
        </p:nvGrpSpPr>
        <p:grpSpPr>
          <a:xfrm>
            <a:off x="1756768" y="3810000"/>
            <a:ext cx="836008" cy="807523"/>
            <a:chOff x="2150636" y="403761"/>
            <a:chExt cx="836008" cy="807523"/>
          </a:xfrm>
        </p:grpSpPr>
        <p:grpSp>
          <p:nvGrpSpPr>
            <p:cNvPr id="21" name="Group 51"/>
            <p:cNvGrpSpPr/>
            <p:nvPr/>
          </p:nvGrpSpPr>
          <p:grpSpPr>
            <a:xfrm>
              <a:off x="2150636" y="403761"/>
              <a:ext cx="722918" cy="807523"/>
              <a:chOff x="1841877" y="0"/>
              <a:chExt cx="722918" cy="807523"/>
            </a:xfrm>
          </p:grpSpPr>
          <p:pic>
            <p:nvPicPr>
              <p:cNvPr id="49" name="Picture 4" descr="Z:\Axis41 Brand\~ICONS\PNGs\server.png"/>
              <p:cNvPicPr>
                <a:picLocks noChangeAspect="1" noChangeArrowheads="1"/>
              </p:cNvPicPr>
              <p:nvPr/>
            </p:nvPicPr>
            <p:blipFill>
              <a:blip r:embed="rId12" cstate="print"/>
              <a:srcRect/>
              <a:stretch>
                <a:fillRect/>
              </a:stretch>
            </p:blipFill>
            <p:spPr bwMode="auto">
              <a:xfrm>
                <a:off x="1841877" y="0"/>
                <a:ext cx="566834" cy="807523"/>
              </a:xfrm>
              <a:prstGeom prst="rect">
                <a:avLst/>
              </a:prstGeom>
              <a:noFill/>
            </p:spPr>
          </p:pic>
          <p:sp>
            <p:nvSpPr>
              <p:cNvPr id="50" name="TextBox 49"/>
              <p:cNvSpPr txBox="1"/>
              <p:nvPr/>
            </p:nvSpPr>
            <p:spPr>
              <a:xfrm>
                <a:off x="2016824" y="154386"/>
                <a:ext cx="547971" cy="369332"/>
              </a:xfrm>
              <a:prstGeom prst="rect">
                <a:avLst/>
              </a:prstGeom>
              <a:noFill/>
              <a:scene3d>
                <a:camera prst="isometricRightUp"/>
                <a:lightRig rig="threePt" dir="t"/>
              </a:scene3d>
            </p:spPr>
            <p:txBody>
              <a:bodyPr wrap="none" rtlCol="0">
                <a:spAutoFit/>
              </a:bodyPr>
              <a:lstStyle/>
              <a:p>
                <a:r>
                  <a:rPr lang="en-GB" dirty="0" smtClean="0">
                    <a:solidFill>
                      <a:srgbClr val="FFC000"/>
                    </a:solidFill>
                  </a:rPr>
                  <a:t>WA</a:t>
                </a:r>
                <a:endParaRPr lang="en-GB" dirty="0">
                  <a:solidFill>
                    <a:srgbClr val="FFC000"/>
                  </a:solidFill>
                </a:endParaRPr>
              </a:p>
            </p:txBody>
          </p:sp>
        </p:grpSp>
        <p:pic>
          <p:nvPicPr>
            <p:cNvPr id="58" name="Picture 8" descr="Z:\Axis41 Brand\~ICONS\PNGs\lock_orange.png"/>
            <p:cNvPicPr>
              <a:picLocks noChangeAspect="1" noChangeArrowheads="1"/>
            </p:cNvPicPr>
            <p:nvPr/>
          </p:nvPicPr>
          <p:blipFill>
            <a:blip r:embed="rId5" cstate="print"/>
            <a:srcRect/>
            <a:stretch>
              <a:fillRect/>
            </a:stretch>
          </p:blipFill>
          <p:spPr bwMode="auto">
            <a:xfrm>
              <a:off x="2655055" y="646688"/>
              <a:ext cx="331589" cy="519423"/>
            </a:xfrm>
            <a:prstGeom prst="rect">
              <a:avLst/>
            </a:prstGeom>
            <a:noFill/>
          </p:spPr>
        </p:pic>
      </p:grpSp>
      <p:sp>
        <p:nvSpPr>
          <p:cNvPr id="61" name="Title 1"/>
          <p:cNvSpPr>
            <a:spLocks noGrp="1"/>
          </p:cNvSpPr>
          <p:nvPr>
            <p:ph type="title"/>
          </p:nvPr>
        </p:nvSpPr>
        <p:spPr>
          <a:xfrm>
            <a:off x="2120592" y="38925"/>
            <a:ext cx="5093218" cy="1143000"/>
          </a:xfrm>
        </p:spPr>
        <p:txBody>
          <a:bodyPr>
            <a:normAutofit/>
          </a:bodyPr>
          <a:lstStyle/>
          <a:p>
            <a:pPr algn="ctr"/>
            <a:r>
              <a:rPr lang="en-US" sz="3200" dirty="0" smtClean="0">
                <a:solidFill>
                  <a:srgbClr val="FFC000"/>
                </a:solidFill>
              </a:rPr>
              <a:t>We Enable Transition to </a:t>
            </a:r>
            <a:r>
              <a:rPr lang="en-US" sz="3200" dirty="0" err="1" smtClean="0">
                <a:solidFill>
                  <a:srgbClr val="FFC000"/>
                </a:solidFill>
              </a:rPr>
              <a:t>vDCs</a:t>
            </a:r>
            <a:r>
              <a:rPr lang="en-US" dirty="0" smtClean="0">
                <a:solidFill>
                  <a:srgbClr val="FFC000"/>
                </a:solidFill>
              </a:rPr>
              <a:t>/Cloud</a:t>
            </a:r>
            <a:endParaRPr lang="en-US" sz="3200" dirty="0">
              <a:solidFill>
                <a:srgbClr val="FFC000"/>
              </a:solidFill>
            </a:endParaRPr>
          </a:p>
        </p:txBody>
      </p:sp>
    </p:spTree>
    <p:extLst>
      <p:ext uri="{BB962C8B-B14F-4D97-AF65-F5344CB8AC3E}">
        <p14:creationId xmlns:p14="http://schemas.microsoft.com/office/powerpoint/2010/main" val="36756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11111E-6 -3.12673E-6 L 0.62639 0.0858 " pathEditMode="relative" rAng="0" ptsTypes="AA">
                                      <p:cBhvr>
                                        <p:cTn id="6" dur="2000" fill="hold"/>
                                        <p:tgtEl>
                                          <p:spTgt spid="3"/>
                                        </p:tgtEl>
                                        <p:attrNameLst>
                                          <p:attrName>ppt_x</p:attrName>
                                          <p:attrName>ppt_y</p:attrName>
                                        </p:attrNameLst>
                                      </p:cBhvr>
                                      <p:rCtr x="31300" y="4300"/>
                                    </p:animMotion>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7"/>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gtEl>
                                      </p:cBhvr>
                                      <p:by x="50000" y="50000"/>
                                    </p:animScale>
                                  </p:childTnLst>
                                </p:cTn>
                              </p:par>
                              <p:par>
                                <p:cTn id="13" presetID="63" presetClass="path" presetSubtype="0" accel="50000" decel="50000" fill="hold" nodeType="withEffect">
                                  <p:stCondLst>
                                    <p:cond delay="0"/>
                                  </p:stCondLst>
                                  <p:childTnLst>
                                    <p:animMotion origin="layout" path="M 1.38889E-6 4.49584E-6 L 0.43003 -0.10153 " pathEditMode="relative" rAng="0" ptsTypes="AA">
                                      <p:cBhvr>
                                        <p:cTn id="14" dur="2000" fill="hold"/>
                                        <p:tgtEl>
                                          <p:spTgt spid="11"/>
                                        </p:tgtEl>
                                        <p:attrNameLst>
                                          <p:attrName>ppt_x</p:attrName>
                                          <p:attrName>ppt_y</p:attrName>
                                        </p:attrNameLst>
                                      </p:cBhvr>
                                      <p:rCtr x="21500" y="-5100"/>
                                    </p:animMotion>
                                  </p:childTnLst>
                                </p:cTn>
                              </p:par>
                              <p:par>
                                <p:cTn id="15" presetID="1" presetClass="exit" presetSubtype="0" fill="hold" nodeType="withEffect">
                                  <p:stCondLst>
                                    <p:cond delay="0"/>
                                  </p:stCondLst>
                                  <p:childTnLst>
                                    <p:set>
                                      <p:cBhvr>
                                        <p:cTn id="16" dur="1" fill="hold">
                                          <p:stCondLst>
                                            <p:cond delay="0"/>
                                          </p:stCondLst>
                                        </p:cTn>
                                        <p:tgtEl>
                                          <p:spTgt spid="9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hidden"/>
                                      </p:to>
                                    </p:set>
                                  </p:childTnLst>
                                </p:cTn>
                              </p:par>
                              <p:par>
                                <p:cTn id="19" presetID="6" presetClass="emph" presetSubtype="0" fill="hold" nodeType="withEffect">
                                  <p:stCondLst>
                                    <p:cond delay="0"/>
                                  </p:stCondLst>
                                  <p:childTnLst>
                                    <p:animScale>
                                      <p:cBhvr>
                                        <p:cTn id="20" dur="2000" fill="hold"/>
                                        <p:tgtEl>
                                          <p:spTgt spid="11"/>
                                        </p:tgtEl>
                                      </p:cBhvr>
                                      <p:by x="50000" y="50000"/>
                                    </p:animScale>
                                  </p:childTnLst>
                                </p:cTn>
                              </p:par>
                              <p:par>
                                <p:cTn id="21" presetID="63" presetClass="path" presetSubtype="0" accel="50000" decel="50000" fill="hold" nodeType="withEffect">
                                  <p:stCondLst>
                                    <p:cond delay="0"/>
                                  </p:stCondLst>
                                  <p:childTnLst>
                                    <p:animMotion origin="layout" path="M 2.77778E-6 -3.53377E-6 L 0.57048 -0.22525 " pathEditMode="relative" rAng="0" ptsTypes="AA">
                                      <p:cBhvr>
                                        <p:cTn id="22" dur="2000" fill="hold"/>
                                        <p:tgtEl>
                                          <p:spTgt spid="16"/>
                                        </p:tgtEl>
                                        <p:attrNameLst>
                                          <p:attrName>ppt_x</p:attrName>
                                          <p:attrName>ppt_y</p:attrName>
                                        </p:attrNameLst>
                                      </p:cBhvr>
                                      <p:rCtr x="28500" y="-11300"/>
                                    </p:animMotion>
                                  </p:childTnLst>
                                </p:cTn>
                              </p:par>
                              <p:par>
                                <p:cTn id="23" presetID="1" presetClass="exit" presetSubtype="0" fill="hold" nodeType="withEffect">
                                  <p:stCondLst>
                                    <p:cond delay="0"/>
                                  </p:stCondLst>
                                  <p:childTnLst>
                                    <p:set>
                                      <p:cBhvr>
                                        <p:cTn id="24" dur="1" fill="hold">
                                          <p:stCondLst>
                                            <p:cond delay="0"/>
                                          </p:stCondLst>
                                        </p:cTn>
                                        <p:tgtEl>
                                          <p:spTgt spid="9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2000" fill="hold"/>
                                        <p:tgtEl>
                                          <p:spTgt spid="16"/>
                                        </p:tgtEl>
                                      </p:cBhvr>
                                      <p:by x="50000" y="50000"/>
                                    </p:animScale>
                                  </p:childTnLst>
                                </p:cTn>
                              </p:par>
                              <p:par>
                                <p:cTn id="29" presetID="63" presetClass="path" presetSubtype="0" accel="50000" decel="50000" fill="hold" nodeType="withEffect">
                                  <p:stCondLst>
                                    <p:cond delay="0"/>
                                  </p:stCondLst>
                                  <p:childTnLst>
                                    <p:animMotion origin="layout" path="M 2.22222E-6 -4.73636E-6 L 0.64722 -0.45235 " pathEditMode="relative" rAng="0" ptsTypes="AA">
                                      <p:cBhvr>
                                        <p:cTn id="30" dur="2000" fill="hold"/>
                                        <p:tgtEl>
                                          <p:spTgt spid="13"/>
                                        </p:tgtEl>
                                        <p:attrNameLst>
                                          <p:attrName>ppt_x</p:attrName>
                                          <p:attrName>ppt_y</p:attrName>
                                        </p:attrNameLst>
                                      </p:cBhvr>
                                      <p:rCtr x="32400" y="-22600"/>
                                    </p:animMotion>
                                  </p:childTnLst>
                                </p:cTn>
                              </p:par>
                              <p:par>
                                <p:cTn id="31" presetID="1" presetClass="exit" presetSubtype="0" fill="hold" nodeType="withEffect">
                                  <p:stCondLst>
                                    <p:cond delay="0"/>
                                  </p:stCondLst>
                                  <p:childTnLst>
                                    <p:set>
                                      <p:cBhvr>
                                        <p:cTn id="32" dur="1" fill="hold">
                                          <p:stCondLst>
                                            <p:cond delay="0"/>
                                          </p:stCondLst>
                                        </p:cTn>
                                        <p:tgtEl>
                                          <p:spTgt spid="90"/>
                                        </p:tgtEl>
                                        <p:attrNameLst>
                                          <p:attrName>style.visibility</p:attrName>
                                        </p:attrNameLst>
                                      </p:cBhvr>
                                      <p:to>
                                        <p:strVal val="hidden"/>
                                      </p:to>
                                    </p:set>
                                  </p:childTnLst>
                                </p:cTn>
                              </p:par>
                              <p:par>
                                <p:cTn id="33" presetID="10" presetClass="exit" presetSubtype="0" fill="hold" nodeType="withEffect">
                                  <p:stCondLst>
                                    <p:cond delay="600"/>
                                  </p:stCondLst>
                                  <p:childTnLst>
                                    <p:animEffect transition="out" filter="fade">
                                      <p:cBhvr>
                                        <p:cTn id="34" dur="2000"/>
                                        <p:tgtEl>
                                          <p:spTgt spid="13"/>
                                        </p:tgtEl>
                                      </p:cBhvr>
                                    </p:animEffect>
                                    <p:set>
                                      <p:cBhvr>
                                        <p:cTn id="35" dur="1" fill="hold">
                                          <p:stCondLst>
                                            <p:cond delay="1999"/>
                                          </p:stCondLst>
                                        </p:cTn>
                                        <p:tgtEl>
                                          <p:spTgt spid="13"/>
                                        </p:tgtEl>
                                        <p:attrNameLst>
                                          <p:attrName>style.visibility</p:attrName>
                                        </p:attrNameLst>
                                      </p:cBhvr>
                                      <p:to>
                                        <p:strVal val="hidden"/>
                                      </p:to>
                                    </p:set>
                                  </p:childTnLst>
                                </p:cTn>
                              </p:par>
                              <p:par>
                                <p:cTn id="36" presetID="1" presetClass="exit" presetSubtype="0" fill="hold" grpId="0" nodeType="withEffect">
                                  <p:stCondLst>
                                    <p:cond delay="600"/>
                                  </p:stCondLst>
                                  <p:childTnLst>
                                    <p:set>
                                      <p:cBhvr>
                                        <p:cTn id="37" dur="1" fill="hold">
                                          <p:stCondLst>
                                            <p:cond delay="0"/>
                                          </p:stCondLst>
                                        </p:cTn>
                                        <p:tgtEl>
                                          <p:spTgt spid="7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p:cTn id="42" dur="500" fill="hold"/>
                                        <p:tgtEl>
                                          <p:spTgt spid="118"/>
                                        </p:tgtEl>
                                        <p:attrNameLst>
                                          <p:attrName>ppt_w</p:attrName>
                                        </p:attrNameLst>
                                      </p:cBhvr>
                                      <p:tavLst>
                                        <p:tav tm="0">
                                          <p:val>
                                            <p:fltVal val="0"/>
                                          </p:val>
                                        </p:tav>
                                        <p:tav tm="100000">
                                          <p:val>
                                            <p:strVal val="#ppt_w"/>
                                          </p:val>
                                        </p:tav>
                                      </p:tavLst>
                                    </p:anim>
                                    <p:anim calcmode="lin" valueType="num">
                                      <p:cBhvr>
                                        <p:cTn id="43" dur="500" fill="hold"/>
                                        <p:tgtEl>
                                          <p:spTgt spid="118"/>
                                        </p:tgtEl>
                                        <p:attrNameLst>
                                          <p:attrName>ppt_h</p:attrName>
                                        </p:attrNameLst>
                                      </p:cBhvr>
                                      <p:tavLst>
                                        <p:tav tm="0">
                                          <p:val>
                                            <p:fltVal val="0"/>
                                          </p:val>
                                        </p:tav>
                                        <p:tav tm="100000">
                                          <p:val>
                                            <p:strVal val="#ppt_h"/>
                                          </p:val>
                                        </p:tav>
                                      </p:tavLst>
                                    </p:anim>
                                    <p:animEffect transition="in" filter="fade">
                                      <p:cBhvr>
                                        <p:cTn id="44" dur="500"/>
                                        <p:tgtEl>
                                          <p:spTgt spid="11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 calcmode="lin" valueType="num">
                                      <p:cBhvr>
                                        <p:cTn id="47" dur="500" fill="hold"/>
                                        <p:tgtEl>
                                          <p:spTgt spid="116"/>
                                        </p:tgtEl>
                                        <p:attrNameLst>
                                          <p:attrName>ppt_w</p:attrName>
                                        </p:attrNameLst>
                                      </p:cBhvr>
                                      <p:tavLst>
                                        <p:tav tm="0">
                                          <p:val>
                                            <p:fltVal val="0"/>
                                          </p:val>
                                        </p:tav>
                                        <p:tav tm="100000">
                                          <p:val>
                                            <p:strVal val="#ppt_w"/>
                                          </p:val>
                                        </p:tav>
                                      </p:tavLst>
                                    </p:anim>
                                    <p:anim calcmode="lin" valueType="num">
                                      <p:cBhvr>
                                        <p:cTn id="48" dur="500" fill="hold"/>
                                        <p:tgtEl>
                                          <p:spTgt spid="116"/>
                                        </p:tgtEl>
                                        <p:attrNameLst>
                                          <p:attrName>ppt_h</p:attrName>
                                        </p:attrNameLst>
                                      </p:cBhvr>
                                      <p:tavLst>
                                        <p:tav tm="0">
                                          <p:val>
                                            <p:fltVal val="0"/>
                                          </p:val>
                                        </p:tav>
                                        <p:tav tm="100000">
                                          <p:val>
                                            <p:strVal val="#ppt_h"/>
                                          </p:val>
                                        </p:tav>
                                      </p:tavLst>
                                    </p:anim>
                                    <p:animEffect transition="in" filter="fade">
                                      <p:cBhvr>
                                        <p:cTn id="49" dur="500"/>
                                        <p:tgtEl>
                                          <p:spTgt spid="116"/>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 calcmode="lin" valueType="num">
                                      <p:cBhvr>
                                        <p:cTn id="52" dur="500" fill="hold"/>
                                        <p:tgtEl>
                                          <p:spTgt spid="111"/>
                                        </p:tgtEl>
                                        <p:attrNameLst>
                                          <p:attrName>ppt_w</p:attrName>
                                        </p:attrNameLst>
                                      </p:cBhvr>
                                      <p:tavLst>
                                        <p:tav tm="0">
                                          <p:val>
                                            <p:fltVal val="0"/>
                                          </p:val>
                                        </p:tav>
                                        <p:tav tm="100000">
                                          <p:val>
                                            <p:strVal val="#ppt_w"/>
                                          </p:val>
                                        </p:tav>
                                      </p:tavLst>
                                    </p:anim>
                                    <p:anim calcmode="lin" valueType="num">
                                      <p:cBhvr>
                                        <p:cTn id="53" dur="500" fill="hold"/>
                                        <p:tgtEl>
                                          <p:spTgt spid="111"/>
                                        </p:tgtEl>
                                        <p:attrNameLst>
                                          <p:attrName>ppt_h</p:attrName>
                                        </p:attrNameLst>
                                      </p:cBhvr>
                                      <p:tavLst>
                                        <p:tav tm="0">
                                          <p:val>
                                            <p:fltVal val="0"/>
                                          </p:val>
                                        </p:tav>
                                        <p:tav tm="100000">
                                          <p:val>
                                            <p:strVal val="#ppt_h"/>
                                          </p:val>
                                        </p:tav>
                                      </p:tavLst>
                                    </p:anim>
                                    <p:animEffect transition="in" filter="fade">
                                      <p:cBhvr>
                                        <p:cTn id="54" dur="500"/>
                                        <p:tgtEl>
                                          <p:spTgt spid="111"/>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fltVal val="0"/>
                                          </p:val>
                                        </p:tav>
                                        <p:tav tm="100000">
                                          <p:val>
                                            <p:strVal val="#ppt_w"/>
                                          </p:val>
                                        </p:tav>
                                      </p:tavLst>
                                    </p:anim>
                                    <p:anim calcmode="lin" valueType="num">
                                      <p:cBhvr>
                                        <p:cTn id="58" dur="500" fill="hold"/>
                                        <p:tgtEl>
                                          <p:spTgt spid="68"/>
                                        </p:tgtEl>
                                        <p:attrNameLst>
                                          <p:attrName>ppt_h</p:attrName>
                                        </p:attrNameLst>
                                      </p:cBhvr>
                                      <p:tavLst>
                                        <p:tav tm="0">
                                          <p:val>
                                            <p:fltVal val="0"/>
                                          </p:val>
                                        </p:tav>
                                        <p:tav tm="100000">
                                          <p:val>
                                            <p:strVal val="#ppt_h"/>
                                          </p:val>
                                        </p:tav>
                                      </p:tavLst>
                                    </p:anim>
                                    <p:animEffect transition="in" filter="fade">
                                      <p:cBhvr>
                                        <p:cTn id="59" dur="500"/>
                                        <p:tgtEl>
                                          <p:spTgt spid="68"/>
                                        </p:tgtEl>
                                      </p:cBhvr>
                                    </p:animEffect>
                                  </p:childTnLst>
                                </p:cTn>
                              </p:par>
                              <p:par>
                                <p:cTn id="60" presetID="53"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Effect transition="in" filter="fade">
                                      <p:cBhvr>
                                        <p:cTn id="64" dur="500"/>
                                        <p:tgtEl>
                                          <p:spTgt spid="46"/>
                                        </p:tgtEl>
                                      </p:cBhvr>
                                    </p:animEffect>
                                  </p:childTnLst>
                                </p:cTn>
                              </p:par>
                              <p:par>
                                <p:cTn id="65" presetID="53"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Effect transition="in" filter="fade">
                                      <p:cBhvr>
                                        <p:cTn id="69" dur="500"/>
                                        <p:tgtEl>
                                          <p:spTgt spid="45"/>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500" fill="hold"/>
                                        <p:tgtEl>
                                          <p:spTgt spid="69"/>
                                        </p:tgtEl>
                                        <p:attrNameLst>
                                          <p:attrName>ppt_w</p:attrName>
                                        </p:attrNameLst>
                                      </p:cBhvr>
                                      <p:tavLst>
                                        <p:tav tm="0">
                                          <p:val>
                                            <p:fltVal val="0"/>
                                          </p:val>
                                        </p:tav>
                                        <p:tav tm="100000">
                                          <p:val>
                                            <p:strVal val="#ppt_w"/>
                                          </p:val>
                                        </p:tav>
                                      </p:tavLst>
                                    </p:anim>
                                    <p:anim calcmode="lin" valueType="num">
                                      <p:cBhvr>
                                        <p:cTn id="73" dur="500" fill="hold"/>
                                        <p:tgtEl>
                                          <p:spTgt spid="69"/>
                                        </p:tgtEl>
                                        <p:attrNameLst>
                                          <p:attrName>ppt_h</p:attrName>
                                        </p:attrNameLst>
                                      </p:cBhvr>
                                      <p:tavLst>
                                        <p:tav tm="0">
                                          <p:val>
                                            <p:fltVal val="0"/>
                                          </p:val>
                                        </p:tav>
                                        <p:tav tm="100000">
                                          <p:val>
                                            <p:strVal val="#ppt_h"/>
                                          </p:val>
                                        </p:tav>
                                      </p:tavLst>
                                    </p:anim>
                                    <p:animEffect transition="in" filter="fade">
                                      <p:cBhvr>
                                        <p:cTn id="7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6" grpId="0" animBg="1"/>
      <p:bldP spid="68" grpId="0" animBg="1"/>
      <p:bldP spid="69" grpId="0" animBg="1"/>
      <p:bldP spid="70" grpId="0" animBg="1"/>
      <p:bldP spid="111" grpId="0" animBg="1"/>
      <p:bldP spid="116" grpId="0" animBg="1"/>
      <p:bldP spid="118"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val 130"/>
          <p:cNvSpPr/>
          <p:nvPr/>
        </p:nvSpPr>
        <p:spPr>
          <a:xfrm>
            <a:off x="0" y="2895600"/>
            <a:ext cx="15240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 name="Group 5"/>
          <p:cNvGrpSpPr>
            <a:grpSpLocks/>
          </p:cNvGrpSpPr>
          <p:nvPr/>
        </p:nvGrpSpPr>
        <p:grpSpPr bwMode="auto">
          <a:xfrm rot="10800000">
            <a:off x="5257800" y="375865"/>
            <a:ext cx="4953000" cy="6024934"/>
            <a:chOff x="388" y="1434"/>
            <a:chExt cx="843" cy="1338"/>
          </a:xfrm>
          <a:solidFill>
            <a:schemeClr val="tx2">
              <a:lumMod val="20000"/>
              <a:lumOff val="80000"/>
            </a:schemeClr>
          </a:solidFill>
        </p:grpSpPr>
        <p:sp>
          <p:nvSpPr>
            <p:cNvPr id="6" name="Oval 6"/>
            <p:cNvSpPr>
              <a:spLocks noChangeArrowheads="1"/>
            </p:cNvSpPr>
            <p:nvPr/>
          </p:nvSpPr>
          <p:spPr bwMode="auto">
            <a:xfrm rot="5400000">
              <a:off x="420" y="1965"/>
              <a:ext cx="913" cy="545"/>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7" name="Oval 7"/>
            <p:cNvSpPr>
              <a:spLocks noChangeArrowheads="1"/>
            </p:cNvSpPr>
            <p:nvPr/>
          </p:nvSpPr>
          <p:spPr bwMode="auto">
            <a:xfrm rot="5400000">
              <a:off x="203" y="2043"/>
              <a:ext cx="914" cy="543"/>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8" name="Oval 8"/>
            <p:cNvSpPr>
              <a:spLocks noChangeArrowheads="1"/>
            </p:cNvSpPr>
            <p:nvPr/>
          </p:nvSpPr>
          <p:spPr bwMode="auto">
            <a:xfrm rot="5400000">
              <a:off x="229" y="1620"/>
              <a:ext cx="914" cy="545"/>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9" name="Oval 9"/>
            <p:cNvSpPr>
              <a:spLocks noChangeArrowheads="1"/>
            </p:cNvSpPr>
            <p:nvPr/>
          </p:nvSpPr>
          <p:spPr bwMode="auto">
            <a:xfrm rot="5400000">
              <a:off x="502" y="1793"/>
              <a:ext cx="915" cy="543"/>
            </a:xfrm>
            <a:prstGeom prst="ellipse">
              <a:avLst/>
            </a:prstGeom>
            <a:grpFill/>
            <a:ln w="9525">
              <a:solidFill>
                <a:srgbClr val="646464"/>
              </a:solid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sp>
          <p:nvSpPr>
            <p:cNvPr id="10" name="Oval 10"/>
            <p:cNvSpPr>
              <a:spLocks noChangeArrowheads="1"/>
            </p:cNvSpPr>
            <p:nvPr/>
          </p:nvSpPr>
          <p:spPr bwMode="auto">
            <a:xfrm rot="5400000">
              <a:off x="324" y="1791"/>
              <a:ext cx="972" cy="680"/>
            </a:xfrm>
            <a:prstGeom prst="ellipse">
              <a:avLst/>
            </a:prstGeom>
            <a:grpFill/>
            <a:ln w="9525">
              <a:noFill/>
              <a:round/>
              <a:headEnd/>
              <a:tailEnd/>
            </a:ln>
          </p:spPr>
          <p:txBody>
            <a:bodyPr rot="10800000" vert="eaVert" wrap="none" anchor="ctr"/>
            <a:lstStyle/>
            <a:p>
              <a:pPr eaLnBrk="1" hangingPunct="1">
                <a:defRPr/>
              </a:pPr>
              <a:endParaRPr lang="en-US" sz="1600" dirty="0">
                <a:solidFill>
                  <a:srgbClr val="000000"/>
                </a:solidFill>
                <a:latin typeface="Calibri" pitchFamily="34" charset="0"/>
                <a:ea typeface="+mn-ea"/>
              </a:endParaRPr>
            </a:p>
          </p:txBody>
        </p:sp>
      </p:grpSp>
      <p:pic>
        <p:nvPicPr>
          <p:cNvPr id="42" name="Picture 21" descr="Z:\Axis41 Brand\~ICONS\PNGs\building12.png"/>
          <p:cNvPicPr>
            <a:picLocks noChangeAspect="1" noChangeArrowheads="1"/>
          </p:cNvPicPr>
          <p:nvPr/>
        </p:nvPicPr>
        <p:blipFill>
          <a:blip r:embed="rId3" cstate="print"/>
          <a:srcRect/>
          <a:stretch>
            <a:fillRect/>
          </a:stretch>
        </p:blipFill>
        <p:spPr bwMode="auto">
          <a:xfrm>
            <a:off x="1066800" y="0"/>
            <a:ext cx="1488281" cy="1905000"/>
          </a:xfrm>
          <a:prstGeom prst="rect">
            <a:avLst/>
          </a:prstGeom>
          <a:noFill/>
        </p:spPr>
      </p:pic>
      <p:pic>
        <p:nvPicPr>
          <p:cNvPr id="43" name="Picture 2"/>
          <p:cNvPicPr>
            <a:picLocks noChangeAspect="1" noChangeArrowheads="1"/>
          </p:cNvPicPr>
          <p:nvPr/>
        </p:nvPicPr>
        <p:blipFill>
          <a:blip r:embed="rId4" cstate="print"/>
          <a:srcRect/>
          <a:stretch>
            <a:fillRect/>
          </a:stretch>
        </p:blipFill>
        <p:spPr bwMode="auto">
          <a:xfrm>
            <a:off x="6019799" y="1676400"/>
            <a:ext cx="2833565" cy="2667000"/>
          </a:xfrm>
          <a:prstGeom prst="rect">
            <a:avLst/>
          </a:prstGeom>
          <a:noFill/>
          <a:ln w="9525">
            <a:noFill/>
            <a:miter lim="800000"/>
            <a:headEnd/>
            <a:tailEnd/>
          </a:ln>
          <a:effectLst/>
        </p:spPr>
      </p:pic>
      <p:pic>
        <p:nvPicPr>
          <p:cNvPr id="46" name="Picture 8" descr="Z:\Axis41 Brand\~ICONS\PNGs\lock_orange.png"/>
          <p:cNvPicPr>
            <a:picLocks noChangeAspect="1" noChangeArrowheads="1"/>
          </p:cNvPicPr>
          <p:nvPr/>
        </p:nvPicPr>
        <p:blipFill>
          <a:blip r:embed="rId5" cstate="print"/>
          <a:srcRect/>
          <a:stretch>
            <a:fillRect/>
          </a:stretch>
        </p:blipFill>
        <p:spPr bwMode="auto">
          <a:xfrm>
            <a:off x="7924800" y="2590800"/>
            <a:ext cx="331589" cy="519423"/>
          </a:xfrm>
          <a:prstGeom prst="rect">
            <a:avLst/>
          </a:prstGeom>
          <a:noFill/>
        </p:spPr>
      </p:pic>
      <p:sp>
        <p:nvSpPr>
          <p:cNvPr id="68" name="TextBox 67"/>
          <p:cNvSpPr txBox="1"/>
          <p:nvPr/>
        </p:nvSpPr>
        <p:spPr>
          <a:xfrm>
            <a:off x="7696200" y="3124200"/>
            <a:ext cx="860940"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100" b="1" dirty="0" smtClean="0"/>
              <a:t>Virtual Instances</a:t>
            </a:r>
            <a:endParaRPr lang="en-GB" sz="1100" b="1" dirty="0"/>
          </a:p>
        </p:txBody>
      </p:sp>
      <p:sp>
        <p:nvSpPr>
          <p:cNvPr id="69" name="TextBox 68"/>
          <p:cNvSpPr txBox="1"/>
          <p:nvPr/>
        </p:nvSpPr>
        <p:spPr>
          <a:xfrm>
            <a:off x="7957457" y="2057400"/>
            <a:ext cx="1186543"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Virtual Storage</a:t>
            </a:r>
            <a:endParaRPr lang="en-GB" sz="1100" b="1" dirty="0"/>
          </a:p>
        </p:txBody>
      </p:sp>
      <p:grpSp>
        <p:nvGrpSpPr>
          <p:cNvPr id="3" name="Group 71"/>
          <p:cNvGrpSpPr>
            <a:grpSpLocks noChangeAspect="1"/>
          </p:cNvGrpSpPr>
          <p:nvPr/>
        </p:nvGrpSpPr>
        <p:grpSpPr>
          <a:xfrm>
            <a:off x="87084" y="2930236"/>
            <a:ext cx="1298051" cy="1002227"/>
            <a:chOff x="838200" y="2648196"/>
            <a:chExt cx="2466975" cy="1904754"/>
          </a:xfrm>
        </p:grpSpPr>
        <p:pic>
          <p:nvPicPr>
            <p:cNvPr id="17" name="Picture 6" descr="Z:\Axis41 Brand\~ICONS\PNGs\appliance_box_3.png"/>
            <p:cNvPicPr>
              <a:picLocks noChangeAspect="1" noChangeArrowheads="1"/>
            </p:cNvPicPr>
            <p:nvPr/>
          </p:nvPicPr>
          <p:blipFill>
            <a:blip r:embed="rId6" cstate="print"/>
            <a:srcRect/>
            <a:stretch>
              <a:fillRect/>
            </a:stretch>
          </p:blipFill>
          <p:spPr bwMode="auto">
            <a:xfrm>
              <a:off x="838200" y="2895600"/>
              <a:ext cx="2466975" cy="1657350"/>
            </a:xfrm>
            <a:prstGeom prst="rect">
              <a:avLst/>
            </a:prstGeom>
            <a:noFill/>
          </p:spPr>
        </p:pic>
        <p:sp>
          <p:nvSpPr>
            <p:cNvPr id="71" name="Rectangle 70"/>
            <p:cNvSpPr/>
            <p:nvPr/>
          </p:nvSpPr>
          <p:spPr>
            <a:xfrm>
              <a:off x="1377546" y="2648196"/>
              <a:ext cx="1436913" cy="188818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scene3d>
              <a:camera prst="isometricTopU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18" name="Picture 6" descr="Z:\Axis41 Brand\~ICONS\PNGs\key.png"/>
            <p:cNvPicPr>
              <a:picLocks noChangeAspect="1" noChangeArrowheads="1"/>
            </p:cNvPicPr>
            <p:nvPr/>
          </p:nvPicPr>
          <p:blipFill>
            <a:blip r:embed="rId7" cstate="print"/>
            <a:srcRect/>
            <a:stretch>
              <a:fillRect/>
            </a:stretch>
          </p:blipFill>
          <p:spPr bwMode="auto">
            <a:xfrm>
              <a:off x="1176939" y="3046021"/>
              <a:ext cx="985978" cy="670956"/>
            </a:xfrm>
            <a:prstGeom prst="rect">
              <a:avLst/>
            </a:prstGeom>
            <a:noFill/>
          </p:spPr>
        </p:pic>
        <p:pic>
          <p:nvPicPr>
            <p:cNvPr id="19" name="Picture 6" descr="Z:\Axis41 Brand\~ICONS\PNGs\key.png"/>
            <p:cNvPicPr>
              <a:picLocks noChangeAspect="1" noChangeArrowheads="1"/>
            </p:cNvPicPr>
            <p:nvPr/>
          </p:nvPicPr>
          <p:blipFill>
            <a:blip r:embed="rId7" cstate="print"/>
            <a:srcRect/>
            <a:stretch>
              <a:fillRect/>
            </a:stretch>
          </p:blipFill>
          <p:spPr bwMode="auto">
            <a:xfrm>
              <a:off x="1566846" y="3257798"/>
              <a:ext cx="985978" cy="670956"/>
            </a:xfrm>
            <a:prstGeom prst="rect">
              <a:avLst/>
            </a:prstGeom>
            <a:noFill/>
          </p:spPr>
        </p:pic>
        <p:pic>
          <p:nvPicPr>
            <p:cNvPr id="20" name="Picture 6" descr="Z:\Axis41 Brand\~ICONS\PNGs\key.png"/>
            <p:cNvPicPr>
              <a:picLocks noChangeAspect="1" noChangeArrowheads="1"/>
            </p:cNvPicPr>
            <p:nvPr/>
          </p:nvPicPr>
          <p:blipFill>
            <a:blip r:embed="rId7" cstate="print"/>
            <a:srcRect/>
            <a:stretch>
              <a:fillRect/>
            </a:stretch>
          </p:blipFill>
          <p:spPr bwMode="auto">
            <a:xfrm>
              <a:off x="1944877" y="3469575"/>
              <a:ext cx="985978" cy="670956"/>
            </a:xfrm>
            <a:prstGeom prst="rect">
              <a:avLst/>
            </a:prstGeom>
            <a:noFill/>
          </p:spPr>
        </p:pic>
      </p:grpSp>
      <p:sp>
        <p:nvSpPr>
          <p:cNvPr id="73" name="Arc 72"/>
          <p:cNvSpPr/>
          <p:nvPr/>
        </p:nvSpPr>
        <p:spPr>
          <a:xfrm rot="3166354">
            <a:off x="-3892134" y="-367748"/>
            <a:ext cx="7503226" cy="7726877"/>
          </a:xfrm>
          <a:prstGeom prst="arc">
            <a:avLst>
              <a:gd name="adj1" fmla="val 15439471"/>
              <a:gd name="adj2" fmla="val 588048"/>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07" name="TextBox 106"/>
          <p:cNvSpPr txBox="1"/>
          <p:nvPr/>
        </p:nvSpPr>
        <p:spPr>
          <a:xfrm>
            <a:off x="0" y="0"/>
            <a:ext cx="1508166"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b="1" dirty="0" smtClean="0"/>
              <a:t>Customer On-Premises</a:t>
            </a:r>
            <a:endParaRPr lang="en-GB" sz="1600" b="1" dirty="0"/>
          </a:p>
        </p:txBody>
      </p:sp>
      <p:pic>
        <p:nvPicPr>
          <p:cNvPr id="45" name="Picture 8" descr="Z:\Axis41 Brand\~ICONS\PNGs\lock_orange.png"/>
          <p:cNvPicPr>
            <a:picLocks noChangeAspect="1" noChangeArrowheads="1"/>
          </p:cNvPicPr>
          <p:nvPr/>
        </p:nvPicPr>
        <p:blipFill>
          <a:blip r:embed="rId5" cstate="print"/>
          <a:srcRect/>
          <a:stretch>
            <a:fillRect/>
          </a:stretch>
        </p:blipFill>
        <p:spPr bwMode="auto">
          <a:xfrm>
            <a:off x="8534400" y="2286000"/>
            <a:ext cx="331589" cy="519423"/>
          </a:xfrm>
          <a:prstGeom prst="rect">
            <a:avLst/>
          </a:prstGeom>
          <a:noFill/>
        </p:spPr>
      </p:pic>
      <p:sp>
        <p:nvSpPr>
          <p:cNvPr id="111" name="TextBox 110"/>
          <p:cNvSpPr txBox="1"/>
          <p:nvPr/>
        </p:nvSpPr>
        <p:spPr>
          <a:xfrm>
            <a:off x="5181600" y="3124200"/>
            <a:ext cx="813043"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Database</a:t>
            </a:r>
            <a:endParaRPr lang="en-GB" sz="1100" b="1" dirty="0"/>
          </a:p>
        </p:txBody>
      </p:sp>
      <p:sp>
        <p:nvSpPr>
          <p:cNvPr id="115" name="TextBox 114"/>
          <p:cNvSpPr txBox="1"/>
          <p:nvPr/>
        </p:nvSpPr>
        <p:spPr>
          <a:xfrm>
            <a:off x="5410200" y="3581400"/>
            <a:ext cx="888385"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Mainframe</a:t>
            </a:r>
            <a:endParaRPr lang="en-GB" sz="1100" b="1" dirty="0"/>
          </a:p>
        </p:txBody>
      </p:sp>
      <p:sp>
        <p:nvSpPr>
          <p:cNvPr id="116" name="TextBox 115"/>
          <p:cNvSpPr txBox="1"/>
          <p:nvPr/>
        </p:nvSpPr>
        <p:spPr>
          <a:xfrm>
            <a:off x="5867400" y="3962400"/>
            <a:ext cx="936475"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File Shares</a:t>
            </a:r>
            <a:endParaRPr lang="en-GB" sz="1100" b="1" dirty="0"/>
          </a:p>
        </p:txBody>
      </p:sp>
      <p:sp>
        <p:nvSpPr>
          <p:cNvPr id="118" name="TextBox 117"/>
          <p:cNvSpPr txBox="1"/>
          <p:nvPr/>
        </p:nvSpPr>
        <p:spPr>
          <a:xfrm>
            <a:off x="6248400" y="4343400"/>
            <a:ext cx="1508746" cy="2616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100" b="1" dirty="0" smtClean="0"/>
              <a:t>Application Servers</a:t>
            </a:r>
            <a:endParaRPr lang="en-GB" sz="1100" b="1" dirty="0"/>
          </a:p>
        </p:txBody>
      </p:sp>
      <p:grpSp>
        <p:nvGrpSpPr>
          <p:cNvPr id="4" name="Group 114"/>
          <p:cNvGrpSpPr/>
          <p:nvPr/>
        </p:nvGrpSpPr>
        <p:grpSpPr>
          <a:xfrm>
            <a:off x="-1796" y="3733800"/>
            <a:ext cx="1068596" cy="1454727"/>
            <a:chOff x="2384961" y="5130140"/>
            <a:chExt cx="1068596" cy="1454727"/>
          </a:xfrm>
        </p:grpSpPr>
        <p:pic>
          <p:nvPicPr>
            <p:cNvPr id="75" name="Picture 8" descr="Z:\Axis41 Brand\~ICONS\PNGs\computer3.png"/>
            <p:cNvPicPr>
              <a:picLocks noChangeAspect="1" noChangeArrowheads="1"/>
            </p:cNvPicPr>
            <p:nvPr/>
          </p:nvPicPr>
          <p:blipFill>
            <a:blip r:embed="rId8" cstate="print"/>
            <a:srcRect/>
            <a:stretch>
              <a:fillRect/>
            </a:stretch>
          </p:blipFill>
          <p:spPr bwMode="auto">
            <a:xfrm>
              <a:off x="2384961" y="5130140"/>
              <a:ext cx="1068596" cy="1454727"/>
            </a:xfrm>
            <a:prstGeom prst="rect">
              <a:avLst/>
            </a:prstGeom>
            <a:noFill/>
          </p:spPr>
        </p:pic>
        <p:pic>
          <p:nvPicPr>
            <p:cNvPr id="76" name="Picture 6" descr="Z:\Axis41 Brand\~ICONS\PNGs\key.png"/>
            <p:cNvPicPr>
              <a:picLocks noChangeAspect="1" noChangeArrowheads="1"/>
            </p:cNvPicPr>
            <p:nvPr/>
          </p:nvPicPr>
          <p:blipFill>
            <a:blip r:embed="rId7" cstate="print"/>
            <a:srcRect/>
            <a:stretch>
              <a:fillRect/>
            </a:stretch>
          </p:blipFill>
          <p:spPr bwMode="auto">
            <a:xfrm rot="3457784">
              <a:off x="2819807" y="5405969"/>
              <a:ext cx="518793" cy="353038"/>
            </a:xfrm>
            <a:prstGeom prst="rect">
              <a:avLst/>
            </a:prstGeom>
            <a:noFill/>
          </p:spPr>
        </p:pic>
      </p:grpSp>
      <p:grpSp>
        <p:nvGrpSpPr>
          <p:cNvPr id="5" name="Group 122"/>
          <p:cNvGrpSpPr/>
          <p:nvPr/>
        </p:nvGrpSpPr>
        <p:grpSpPr>
          <a:xfrm>
            <a:off x="3036692" y="4916903"/>
            <a:ext cx="3328013" cy="1307036"/>
            <a:chOff x="149425" y="2117571"/>
            <a:chExt cx="3021287" cy="1159129"/>
          </a:xfrm>
        </p:grpSpPr>
        <p:sp>
          <p:nvSpPr>
            <p:cNvPr id="86" name="TextBox 85"/>
            <p:cNvSpPr txBox="1"/>
            <p:nvPr/>
          </p:nvSpPr>
          <p:spPr>
            <a:xfrm>
              <a:off x="152414" y="2430562"/>
              <a:ext cx="3018298" cy="846138"/>
            </a:xfrm>
            <a:prstGeom prst="rect">
              <a:avLst/>
            </a:prstGeom>
            <a:solidFill>
              <a:srgbClr val="F4F3F0"/>
            </a:solidFill>
            <a:ln w="25400" cap="flat" cmpd="sng" algn="ctr">
              <a:solidFill>
                <a:srgbClr val="F4F3F0">
                  <a:shade val="50000"/>
                </a:srgbClr>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0" cap="none" spc="0" normalizeH="0" baseline="0" noProof="0" dirty="0" smtClean="0">
                  <a:ln>
                    <a:noFill/>
                  </a:ln>
                  <a:solidFill>
                    <a:srgbClr val="5E5E5C"/>
                  </a:solidFill>
                  <a:effectLst/>
                  <a:uLnTx/>
                  <a:uFillTx/>
                  <a:latin typeface="Arial"/>
                  <a:cs typeface="Arial"/>
                </a:rPr>
                <a:t>Maintains</a:t>
              </a:r>
              <a:r>
                <a:rPr kumimoji="0" lang="en-GB" sz="1400" b="0" i="0" u="none" strike="noStrike" kern="0" cap="none" spc="0" normalizeH="0" noProof="0" dirty="0" smtClean="0">
                  <a:ln>
                    <a:noFill/>
                  </a:ln>
                  <a:solidFill>
                    <a:srgbClr val="5E5E5C"/>
                  </a:solidFill>
                  <a:effectLst/>
                  <a:uLnTx/>
                  <a:uFillTx/>
                  <a:latin typeface="Arial"/>
                  <a:cs typeface="Arial"/>
                </a:rPr>
                <a:t> control (Separation of duty)</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GB" sz="1400" kern="0" baseline="0" dirty="0" smtClean="0">
                  <a:solidFill>
                    <a:srgbClr val="5E5E5C"/>
                  </a:solidFill>
                  <a:latin typeface="Arial"/>
                  <a:cs typeface="Arial"/>
                </a:rPr>
                <a:t>Maintains</a:t>
              </a:r>
              <a:r>
                <a:rPr lang="en-GB" sz="1400" kern="0" dirty="0" smtClean="0">
                  <a:solidFill>
                    <a:srgbClr val="5E5E5C"/>
                  </a:solidFill>
                  <a:latin typeface="Arial"/>
                  <a:cs typeface="Arial"/>
                </a:rPr>
                <a:t> visibility (&amp; ‘</a:t>
              </a:r>
              <a:r>
                <a:rPr lang="en-GB" sz="1400" kern="0" dirty="0" err="1" smtClean="0">
                  <a:solidFill>
                    <a:srgbClr val="5E5E5C"/>
                  </a:solidFill>
                  <a:latin typeface="Arial"/>
                  <a:cs typeface="Arial"/>
                </a:rPr>
                <a:t>Auditability</a:t>
              </a:r>
              <a:r>
                <a:rPr lang="en-GB" sz="1400" kern="0" dirty="0" smtClean="0">
                  <a:solidFill>
                    <a:srgbClr val="5E5E5C"/>
                  </a:solidFill>
                  <a:latin typeface="Arial"/>
                  <a:cs typeface="Arial"/>
                </a:rPr>
                <a:t>’)</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400" b="1" i="0" u="none" strike="noStrike" kern="0" cap="none" spc="0" normalizeH="0" baseline="0" noProof="0" dirty="0" smtClean="0">
                  <a:ln>
                    <a:noFill/>
                  </a:ln>
                  <a:solidFill>
                    <a:srgbClr val="5E5E5C"/>
                  </a:solidFill>
                  <a:effectLst/>
                  <a:uLnTx/>
                  <a:uFillTx/>
                  <a:latin typeface="Arial"/>
                  <a:cs typeface="Arial"/>
                </a:rPr>
                <a:t>EAL &amp;</a:t>
              </a:r>
              <a:r>
                <a:rPr kumimoji="0" lang="en-GB" sz="1400" b="1" i="0" u="none" strike="noStrike" kern="0" cap="none" spc="0" normalizeH="0" noProof="0" dirty="0" smtClean="0">
                  <a:ln>
                    <a:noFill/>
                  </a:ln>
                  <a:solidFill>
                    <a:srgbClr val="5E5E5C"/>
                  </a:solidFill>
                  <a:effectLst/>
                  <a:uLnTx/>
                  <a:uFillTx/>
                  <a:latin typeface="Arial"/>
                  <a:cs typeface="Arial"/>
                </a:rPr>
                <a:t> FIPS level of key security &amp; management</a:t>
              </a:r>
              <a:endParaRPr kumimoji="0" lang="en-GB" sz="1400" b="1" i="0" u="none" strike="noStrike" kern="0" cap="none" spc="0" normalizeH="0" baseline="0" noProof="0" dirty="0">
                <a:ln>
                  <a:noFill/>
                </a:ln>
                <a:solidFill>
                  <a:srgbClr val="5E5E5C"/>
                </a:solidFill>
                <a:effectLst/>
                <a:uLnTx/>
                <a:uFillTx/>
                <a:latin typeface="Arial"/>
                <a:cs typeface="Arial"/>
              </a:endParaRPr>
            </a:p>
          </p:txBody>
        </p:sp>
        <p:sp>
          <p:nvSpPr>
            <p:cNvPr id="85" name="TextBox 84"/>
            <p:cNvSpPr txBox="1"/>
            <p:nvPr/>
          </p:nvSpPr>
          <p:spPr>
            <a:xfrm>
              <a:off x="149425" y="2117571"/>
              <a:ext cx="3021287" cy="300242"/>
            </a:xfrm>
            <a:prstGeom prst="rect">
              <a:avLst/>
            </a:prstGeom>
            <a:solidFill>
              <a:srgbClr val="F39100"/>
            </a:solidFill>
            <a:ln w="25400" cap="flat" cmpd="sng" algn="ctr">
              <a:solidFill>
                <a:srgbClr val="F39100">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F4F3F0"/>
                  </a:solidFill>
                  <a:latin typeface="Arial"/>
                  <a:cs typeface="Arial"/>
                </a:rPr>
                <a:t>On-Premises Key Management</a:t>
              </a:r>
            </a:p>
          </p:txBody>
        </p:sp>
      </p:grpSp>
      <p:grpSp>
        <p:nvGrpSpPr>
          <p:cNvPr id="11" name="Group 109"/>
          <p:cNvGrpSpPr>
            <a:grpSpLocks noChangeAspect="1"/>
          </p:cNvGrpSpPr>
          <p:nvPr/>
        </p:nvGrpSpPr>
        <p:grpSpPr>
          <a:xfrm>
            <a:off x="6248400" y="1921830"/>
            <a:ext cx="281048" cy="386267"/>
            <a:chOff x="381000" y="1143000"/>
            <a:chExt cx="585848" cy="805179"/>
          </a:xfrm>
        </p:grpSpPr>
        <p:pic>
          <p:nvPicPr>
            <p:cNvPr id="105" name="Picture 2" descr="Z:\Axis41 Brand\~ICONS\PNGs\database.png"/>
            <p:cNvPicPr>
              <a:picLocks noChangeAspect="1" noChangeArrowheads="1"/>
            </p:cNvPicPr>
            <p:nvPr/>
          </p:nvPicPr>
          <p:blipFill>
            <a:blip r:embed="rId9" cstate="print"/>
            <a:srcRect/>
            <a:stretch>
              <a:fillRect/>
            </a:stretch>
          </p:blipFill>
          <p:spPr bwMode="auto">
            <a:xfrm>
              <a:off x="381000" y="1143000"/>
              <a:ext cx="464002" cy="805179"/>
            </a:xfrm>
            <a:prstGeom prst="rect">
              <a:avLst/>
            </a:prstGeom>
            <a:noFill/>
          </p:spPr>
        </p:pic>
        <p:pic>
          <p:nvPicPr>
            <p:cNvPr id="106" name="Picture 8" descr="Z:\Axis41 Brand\~ICONS\PNGs\lock_orange.png"/>
            <p:cNvPicPr>
              <a:picLocks noChangeAspect="1" noChangeArrowheads="1"/>
            </p:cNvPicPr>
            <p:nvPr/>
          </p:nvPicPr>
          <p:blipFill>
            <a:blip r:embed="rId5" cstate="print"/>
            <a:srcRect/>
            <a:stretch>
              <a:fillRect/>
            </a:stretch>
          </p:blipFill>
          <p:spPr bwMode="auto">
            <a:xfrm>
              <a:off x="635259" y="1357591"/>
              <a:ext cx="331589" cy="519423"/>
            </a:xfrm>
            <a:prstGeom prst="rect">
              <a:avLst/>
            </a:prstGeom>
            <a:noFill/>
          </p:spPr>
        </p:pic>
      </p:grpSp>
      <p:grpSp>
        <p:nvGrpSpPr>
          <p:cNvPr id="12" name="Group 62"/>
          <p:cNvGrpSpPr>
            <a:grpSpLocks noChangeAspect="1"/>
          </p:cNvGrpSpPr>
          <p:nvPr/>
        </p:nvGrpSpPr>
        <p:grpSpPr>
          <a:xfrm>
            <a:off x="6312204" y="2209800"/>
            <a:ext cx="426152" cy="418568"/>
            <a:chOff x="727576" y="-213756"/>
            <a:chExt cx="822154" cy="807523"/>
          </a:xfrm>
        </p:grpSpPr>
        <p:grpSp>
          <p:nvGrpSpPr>
            <p:cNvPr id="13" name="Group 53"/>
            <p:cNvGrpSpPr/>
            <p:nvPr/>
          </p:nvGrpSpPr>
          <p:grpSpPr>
            <a:xfrm>
              <a:off x="727576" y="-213756"/>
              <a:ext cx="781717" cy="807523"/>
              <a:chOff x="656324" y="0"/>
              <a:chExt cx="781717" cy="807523"/>
            </a:xfrm>
          </p:grpSpPr>
          <p:pic>
            <p:nvPicPr>
              <p:cNvPr id="113" name="Picture 4" descr="Z:\Axis41 Brand\~ICONS\PNGs\server.png"/>
              <p:cNvPicPr>
                <a:picLocks noChangeAspect="1" noChangeArrowheads="1"/>
              </p:cNvPicPr>
              <p:nvPr/>
            </p:nvPicPr>
            <p:blipFill>
              <a:blip r:embed="rId10" cstate="print"/>
              <a:srcRect/>
              <a:stretch>
                <a:fillRect/>
              </a:stretch>
            </p:blipFill>
            <p:spPr bwMode="auto">
              <a:xfrm>
                <a:off x="656324" y="0"/>
                <a:ext cx="566834" cy="807523"/>
              </a:xfrm>
              <a:prstGeom prst="rect">
                <a:avLst/>
              </a:prstGeom>
              <a:noFill/>
            </p:spPr>
          </p:pic>
          <p:sp>
            <p:nvSpPr>
              <p:cNvPr id="119" name="TextBox 118"/>
              <p:cNvSpPr txBox="1"/>
              <p:nvPr/>
            </p:nvSpPr>
            <p:spPr>
              <a:xfrm>
                <a:off x="831272" y="154386"/>
                <a:ext cx="606769" cy="385956"/>
              </a:xfrm>
              <a:prstGeom prst="rect">
                <a:avLst/>
              </a:prstGeom>
              <a:noFill/>
              <a:scene3d>
                <a:camera prst="isometricRightUp"/>
                <a:lightRig rig="threePt" dir="t"/>
              </a:scene3d>
            </p:spPr>
            <p:txBody>
              <a:bodyPr wrap="none" rtlCol="0">
                <a:spAutoFit/>
              </a:bodyPr>
              <a:lstStyle/>
              <a:p>
                <a:r>
                  <a:rPr lang="en-GB" sz="700" dirty="0" smtClean="0">
                    <a:solidFill>
                      <a:srgbClr val="FFC000"/>
                    </a:solidFill>
                  </a:rPr>
                  <a:t>MF</a:t>
                </a:r>
                <a:endParaRPr lang="en-GB" sz="700" dirty="0">
                  <a:solidFill>
                    <a:srgbClr val="FFC000"/>
                  </a:solidFill>
                </a:endParaRPr>
              </a:p>
            </p:txBody>
          </p:sp>
        </p:grpSp>
        <p:pic>
          <p:nvPicPr>
            <p:cNvPr id="112" name="Picture 8" descr="Z:\Axis41 Brand\~ICONS\PNGs\lock_orange.png"/>
            <p:cNvPicPr>
              <a:picLocks noChangeAspect="1" noChangeArrowheads="1"/>
            </p:cNvPicPr>
            <p:nvPr/>
          </p:nvPicPr>
          <p:blipFill>
            <a:blip r:embed="rId5" cstate="print"/>
            <a:srcRect/>
            <a:stretch>
              <a:fillRect/>
            </a:stretch>
          </p:blipFill>
          <p:spPr bwMode="auto">
            <a:xfrm>
              <a:off x="1218141" y="0"/>
              <a:ext cx="331589" cy="519423"/>
            </a:xfrm>
            <a:prstGeom prst="rect">
              <a:avLst/>
            </a:prstGeom>
            <a:noFill/>
          </p:spPr>
        </p:pic>
      </p:grpSp>
      <p:grpSp>
        <p:nvGrpSpPr>
          <p:cNvPr id="14" name="Group 60"/>
          <p:cNvGrpSpPr>
            <a:grpSpLocks noChangeAspect="1"/>
          </p:cNvGrpSpPr>
          <p:nvPr/>
        </p:nvGrpSpPr>
        <p:grpSpPr>
          <a:xfrm>
            <a:off x="6715173" y="2410208"/>
            <a:ext cx="362141" cy="485764"/>
            <a:chOff x="1432957" y="-178131"/>
            <a:chExt cx="698663" cy="937161"/>
          </a:xfrm>
        </p:grpSpPr>
        <p:grpSp>
          <p:nvGrpSpPr>
            <p:cNvPr id="15" name="Group 52"/>
            <p:cNvGrpSpPr/>
            <p:nvPr/>
          </p:nvGrpSpPr>
          <p:grpSpPr>
            <a:xfrm>
              <a:off x="1432957" y="-178131"/>
              <a:ext cx="696577" cy="937161"/>
              <a:chOff x="1337955" y="-154380"/>
              <a:chExt cx="696577" cy="937161"/>
            </a:xfrm>
          </p:grpSpPr>
          <p:pic>
            <p:nvPicPr>
              <p:cNvPr id="123" name="Picture 3" descr="Z:\Axis41 Brand\~ICONS\PNGs\server1.png"/>
              <p:cNvPicPr>
                <a:picLocks noChangeAspect="1" noChangeArrowheads="1"/>
              </p:cNvPicPr>
              <p:nvPr/>
            </p:nvPicPr>
            <p:blipFill>
              <a:blip r:embed="rId11" cstate="print"/>
              <a:srcRect/>
              <a:stretch>
                <a:fillRect/>
              </a:stretch>
            </p:blipFill>
            <p:spPr bwMode="auto">
              <a:xfrm>
                <a:off x="1337955" y="-154380"/>
                <a:ext cx="488778" cy="937161"/>
              </a:xfrm>
              <a:prstGeom prst="rect">
                <a:avLst/>
              </a:prstGeom>
              <a:noFill/>
            </p:spPr>
          </p:pic>
          <p:sp>
            <p:nvSpPr>
              <p:cNvPr id="124" name="TextBox 123"/>
              <p:cNvSpPr txBox="1"/>
              <p:nvPr/>
            </p:nvSpPr>
            <p:spPr>
              <a:xfrm>
                <a:off x="1458688" y="-11876"/>
                <a:ext cx="575844" cy="385956"/>
              </a:xfrm>
              <a:prstGeom prst="rect">
                <a:avLst/>
              </a:prstGeom>
              <a:noFill/>
              <a:scene3d>
                <a:camera prst="isometricRightUp"/>
                <a:lightRig rig="threePt" dir="t"/>
              </a:scene3d>
            </p:spPr>
            <p:txBody>
              <a:bodyPr wrap="none" rtlCol="0">
                <a:spAutoFit/>
              </a:bodyPr>
              <a:lstStyle/>
              <a:p>
                <a:r>
                  <a:rPr lang="en-GB" sz="700" dirty="0" smtClean="0">
                    <a:solidFill>
                      <a:srgbClr val="FFC000"/>
                    </a:solidFill>
                  </a:rPr>
                  <a:t>FS</a:t>
                </a:r>
                <a:endParaRPr lang="en-GB" sz="700" dirty="0">
                  <a:solidFill>
                    <a:srgbClr val="FFC000"/>
                  </a:solidFill>
                </a:endParaRPr>
              </a:p>
            </p:txBody>
          </p:sp>
        </p:grpSp>
        <p:pic>
          <p:nvPicPr>
            <p:cNvPr id="122" name="Picture 8" descr="Z:\Axis41 Brand\~ICONS\PNGs\lock_orange.png"/>
            <p:cNvPicPr>
              <a:picLocks noChangeAspect="1" noChangeArrowheads="1"/>
            </p:cNvPicPr>
            <p:nvPr/>
          </p:nvPicPr>
          <p:blipFill>
            <a:blip r:embed="rId5" cstate="print"/>
            <a:srcRect/>
            <a:stretch>
              <a:fillRect/>
            </a:stretch>
          </p:blipFill>
          <p:spPr bwMode="auto">
            <a:xfrm>
              <a:off x="1800031" y="207301"/>
              <a:ext cx="331589" cy="519423"/>
            </a:xfrm>
            <a:prstGeom prst="rect">
              <a:avLst/>
            </a:prstGeom>
            <a:noFill/>
          </p:spPr>
        </p:pic>
      </p:grpSp>
      <p:grpSp>
        <p:nvGrpSpPr>
          <p:cNvPr id="16" name="Group 58"/>
          <p:cNvGrpSpPr>
            <a:grpSpLocks noChangeAspect="1"/>
          </p:cNvGrpSpPr>
          <p:nvPr/>
        </p:nvGrpSpPr>
        <p:grpSpPr>
          <a:xfrm>
            <a:off x="7134798" y="2443371"/>
            <a:ext cx="433334" cy="418569"/>
            <a:chOff x="2150636" y="403761"/>
            <a:chExt cx="836008" cy="807523"/>
          </a:xfrm>
        </p:grpSpPr>
        <p:grpSp>
          <p:nvGrpSpPr>
            <p:cNvPr id="21" name="Group 51"/>
            <p:cNvGrpSpPr/>
            <p:nvPr/>
          </p:nvGrpSpPr>
          <p:grpSpPr>
            <a:xfrm>
              <a:off x="2150636" y="403761"/>
              <a:ext cx="809544" cy="807523"/>
              <a:chOff x="1841877" y="0"/>
              <a:chExt cx="809544" cy="807523"/>
            </a:xfrm>
          </p:grpSpPr>
          <p:pic>
            <p:nvPicPr>
              <p:cNvPr id="128" name="Picture 4" descr="Z:\Axis41 Brand\~ICONS\PNGs\server.png"/>
              <p:cNvPicPr>
                <a:picLocks noChangeAspect="1" noChangeArrowheads="1"/>
              </p:cNvPicPr>
              <p:nvPr/>
            </p:nvPicPr>
            <p:blipFill>
              <a:blip r:embed="rId10" cstate="print"/>
              <a:srcRect/>
              <a:stretch>
                <a:fillRect/>
              </a:stretch>
            </p:blipFill>
            <p:spPr bwMode="auto">
              <a:xfrm>
                <a:off x="1841877" y="0"/>
                <a:ext cx="566834" cy="807523"/>
              </a:xfrm>
              <a:prstGeom prst="rect">
                <a:avLst/>
              </a:prstGeom>
              <a:noFill/>
            </p:spPr>
          </p:pic>
          <p:sp>
            <p:nvSpPr>
              <p:cNvPr id="129" name="TextBox 128"/>
              <p:cNvSpPr txBox="1"/>
              <p:nvPr/>
            </p:nvSpPr>
            <p:spPr>
              <a:xfrm>
                <a:off x="2016823" y="154386"/>
                <a:ext cx="634598" cy="385956"/>
              </a:xfrm>
              <a:prstGeom prst="rect">
                <a:avLst/>
              </a:prstGeom>
              <a:noFill/>
              <a:scene3d>
                <a:camera prst="isometricRightUp"/>
                <a:lightRig rig="threePt" dir="t"/>
              </a:scene3d>
            </p:spPr>
            <p:txBody>
              <a:bodyPr wrap="none" rtlCol="0">
                <a:spAutoFit/>
              </a:bodyPr>
              <a:lstStyle/>
              <a:p>
                <a:r>
                  <a:rPr lang="en-GB" sz="700" dirty="0" smtClean="0">
                    <a:solidFill>
                      <a:srgbClr val="FFC000"/>
                    </a:solidFill>
                  </a:rPr>
                  <a:t>WA</a:t>
                </a:r>
                <a:endParaRPr lang="en-GB" sz="700" dirty="0">
                  <a:solidFill>
                    <a:srgbClr val="FFC000"/>
                  </a:solidFill>
                </a:endParaRPr>
              </a:p>
            </p:txBody>
          </p:sp>
        </p:grpSp>
        <p:pic>
          <p:nvPicPr>
            <p:cNvPr id="127" name="Picture 8" descr="Z:\Axis41 Brand\~ICONS\PNGs\lock_orange.png"/>
            <p:cNvPicPr>
              <a:picLocks noChangeAspect="1" noChangeArrowheads="1"/>
            </p:cNvPicPr>
            <p:nvPr/>
          </p:nvPicPr>
          <p:blipFill>
            <a:blip r:embed="rId5" cstate="print"/>
            <a:srcRect/>
            <a:stretch>
              <a:fillRect/>
            </a:stretch>
          </p:blipFill>
          <p:spPr bwMode="auto">
            <a:xfrm>
              <a:off x="2655055" y="646688"/>
              <a:ext cx="331589" cy="519423"/>
            </a:xfrm>
            <a:prstGeom prst="rect">
              <a:avLst/>
            </a:prstGeom>
            <a:noFill/>
          </p:spPr>
        </p:pic>
      </p:grpSp>
      <p:cxnSp>
        <p:nvCxnSpPr>
          <p:cNvPr id="77" name="Straight Arrow Connector 76"/>
          <p:cNvCxnSpPr/>
          <p:nvPr/>
        </p:nvCxnSpPr>
        <p:spPr>
          <a:xfrm rot="10800000" flipV="1">
            <a:off x="762000" y="2209798"/>
            <a:ext cx="5638802" cy="990601"/>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10800000" flipV="1">
            <a:off x="914400" y="2438399"/>
            <a:ext cx="5638800" cy="914399"/>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10800000" flipV="1">
            <a:off x="914400" y="2667000"/>
            <a:ext cx="5943600" cy="685800"/>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10800000" flipV="1">
            <a:off x="914400" y="2667000"/>
            <a:ext cx="6477000" cy="685800"/>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10800000" flipV="1">
            <a:off x="685800" y="2971800"/>
            <a:ext cx="7315200" cy="304800"/>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rot="10800000" flipV="1">
            <a:off x="838200" y="2667000"/>
            <a:ext cx="7848600" cy="762000"/>
          </a:xfrm>
          <a:prstGeom prst="straightConnector1">
            <a:avLst/>
          </a:prstGeom>
          <a:ln w="12700">
            <a:prstDash val="dash"/>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2727241" y="107720"/>
            <a:ext cx="4350073" cy="954107"/>
          </a:xfrm>
          <a:prstGeom prst="rect">
            <a:avLst/>
          </a:prstGeom>
        </p:spPr>
        <p:txBody>
          <a:bodyPr wrap="square">
            <a:spAutoFit/>
          </a:bodyPr>
          <a:lstStyle/>
          <a:p>
            <a:pPr algn="ctr"/>
            <a:r>
              <a:rPr lang="en-US" sz="2800" dirty="0">
                <a:solidFill>
                  <a:srgbClr val="FFC000"/>
                </a:solidFill>
              </a:rPr>
              <a:t>We Enable Transition to </a:t>
            </a:r>
            <a:r>
              <a:rPr lang="en-US" sz="2800" dirty="0" err="1">
                <a:solidFill>
                  <a:srgbClr val="FFC000"/>
                </a:solidFill>
              </a:rPr>
              <a:t>vDCs</a:t>
            </a:r>
            <a:r>
              <a:rPr lang="en-US" sz="2800" dirty="0">
                <a:solidFill>
                  <a:srgbClr val="FFC000"/>
                </a:solidFill>
              </a:rPr>
              <a:t>/Cloud</a:t>
            </a:r>
            <a:endParaRPr lang="en-US" sz="2800" dirty="0"/>
          </a:p>
        </p:txBody>
      </p:sp>
    </p:spTree>
    <p:extLst>
      <p:ext uri="{BB962C8B-B14F-4D97-AF65-F5344CB8AC3E}">
        <p14:creationId xmlns:p14="http://schemas.microsoft.com/office/powerpoint/2010/main" val="593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right)">
                                      <p:cBhvr>
                                        <p:cTn id="7" dur="500"/>
                                        <p:tgtEl>
                                          <p:spTgt spid="101"/>
                                        </p:tgtEl>
                                      </p:cBhvr>
                                    </p:animEffect>
                                  </p:childTnLst>
                                </p:cTn>
                              </p:par>
                              <p:par>
                                <p:cTn id="8" presetID="22" presetClass="entr" presetSubtype="2"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right)">
                                      <p:cBhvr>
                                        <p:cTn id="10" dur="500"/>
                                        <p:tgtEl>
                                          <p:spTgt spid="77"/>
                                        </p:tgtEl>
                                      </p:cBhvr>
                                    </p:animEffect>
                                  </p:childTnLst>
                                </p:cTn>
                              </p:par>
                              <p:par>
                                <p:cTn id="11" presetID="22" presetClass="entr" presetSubtype="2"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right)">
                                      <p:cBhvr>
                                        <p:cTn id="13" dur="500"/>
                                        <p:tgtEl>
                                          <p:spTgt spid="80"/>
                                        </p:tgtEl>
                                      </p:cBhvr>
                                    </p:animEffect>
                                  </p:childTnLst>
                                </p:cTn>
                              </p:par>
                              <p:par>
                                <p:cTn id="14" presetID="22" presetClass="entr" presetSubtype="2"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right)">
                                      <p:cBhvr>
                                        <p:cTn id="16" dur="500"/>
                                        <p:tgtEl>
                                          <p:spTgt spid="82"/>
                                        </p:tgtEl>
                                      </p:cBhvr>
                                    </p:animEffect>
                                  </p:childTnLst>
                                </p:cTn>
                              </p:par>
                              <p:par>
                                <p:cTn id="17" presetID="22" presetClass="entr" presetSubtype="2"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right)">
                                      <p:cBhvr>
                                        <p:cTn id="19" dur="500"/>
                                        <p:tgtEl>
                                          <p:spTgt spid="92"/>
                                        </p:tgtEl>
                                      </p:cBhvr>
                                    </p:animEffect>
                                  </p:childTnLst>
                                </p:cTn>
                              </p:par>
                              <p:par>
                                <p:cTn id="20" presetID="22" presetClass="entr" presetSubtype="2"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wipe(right)">
                                      <p:cBhvr>
                                        <p:cTn id="2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066800"/>
            <a:ext cx="8229600" cy="4191000"/>
          </a:xfrm>
        </p:spPr>
        <p:txBody>
          <a:bodyPr>
            <a:normAutofit/>
          </a:bodyPr>
          <a:lstStyle/>
          <a:p>
            <a:pPr marL="0" indent="0" algn="ctr">
              <a:buNone/>
            </a:pPr>
            <a:r>
              <a:rPr lang="en-US" sz="3600" b="1" dirty="0" smtClean="0">
                <a:solidFill>
                  <a:srgbClr val="6C286B"/>
                </a:solidFill>
              </a:rPr>
              <a:t> </a:t>
            </a:r>
            <a:endParaRPr lang="en-US" sz="3200" b="1" dirty="0" smtClean="0">
              <a:solidFill>
                <a:srgbClr val="F39100"/>
              </a:solidFill>
            </a:endParaRPr>
          </a:p>
          <a:p>
            <a:pPr indent="0" algn="ctr">
              <a:lnSpc>
                <a:spcPts val="3200"/>
              </a:lnSpc>
              <a:buNone/>
            </a:pPr>
            <a:r>
              <a:rPr lang="en-US" sz="2000" dirty="0" smtClean="0"/>
              <a:t>ProtectV is the industry’s first comprehensive </a:t>
            </a:r>
            <a:br>
              <a:rPr lang="en-US" sz="2000" dirty="0" smtClean="0"/>
            </a:br>
            <a:r>
              <a:rPr lang="en-US" sz="2000" b="1" dirty="0" smtClean="0"/>
              <a:t>high-assurance </a:t>
            </a:r>
            <a:r>
              <a:rPr lang="en-US" sz="2000" dirty="0" smtClean="0"/>
              <a:t>solution for </a:t>
            </a:r>
            <a:r>
              <a:rPr lang="en-US" sz="2000" b="1" dirty="0" smtClean="0"/>
              <a:t>securing both </a:t>
            </a:r>
            <a:br>
              <a:rPr lang="en-US" sz="2000" b="1" dirty="0" smtClean="0"/>
            </a:br>
            <a:r>
              <a:rPr lang="en-US" sz="2000" b="1" dirty="0" smtClean="0"/>
              <a:t>virtualization and cloud infrastructure</a:t>
            </a:r>
            <a:r>
              <a:rPr lang="en-US" sz="2000" dirty="0" smtClean="0"/>
              <a:t>. </a:t>
            </a:r>
          </a:p>
          <a:p>
            <a:pPr indent="0" algn="ctr">
              <a:lnSpc>
                <a:spcPts val="3200"/>
              </a:lnSpc>
              <a:buNone/>
            </a:pPr>
            <a:r>
              <a:rPr lang="en-US" sz="2000" dirty="0" smtClean="0"/>
              <a:t>This gives you the freedom to migrate to virtual and cloud environments while maintaining full </a:t>
            </a:r>
            <a:r>
              <a:rPr lang="en-US" sz="2000" b="1" dirty="0" smtClean="0"/>
              <a:t>visibility, control </a:t>
            </a:r>
            <a:r>
              <a:rPr lang="en-US" sz="2000" dirty="0" smtClean="0"/>
              <a:t>and </a:t>
            </a:r>
            <a:r>
              <a:rPr lang="en-US" sz="2000" b="1" dirty="0" smtClean="0"/>
              <a:t>security</a:t>
            </a:r>
            <a:r>
              <a:rPr lang="en-US" sz="2000" dirty="0" smtClean="0"/>
              <a:t> of data. </a:t>
            </a:r>
          </a:p>
          <a:p>
            <a:pPr marL="0" indent="0" algn="ctr">
              <a:lnSpc>
                <a:spcPts val="3200"/>
              </a:lnSpc>
              <a:buFontTx/>
              <a:buNone/>
            </a:pPr>
            <a:r>
              <a:rPr lang="en-US" sz="2400" dirty="0" smtClean="0"/>
              <a:t>  </a:t>
            </a:r>
            <a:endParaRPr lang="en-US" sz="2400" b="1" dirty="0" smtClean="0">
              <a:solidFill>
                <a:srgbClr val="F39100"/>
              </a:solidFill>
            </a:endParaRPr>
          </a:p>
          <a:p>
            <a:pPr marL="0" indent="0">
              <a:buNone/>
            </a:pPr>
            <a:endParaRPr lang="en-US" sz="1600" b="1" dirty="0" smtClean="0">
              <a:solidFill>
                <a:srgbClr val="F39100"/>
              </a:solidFill>
            </a:endParaRPr>
          </a:p>
        </p:txBody>
      </p:sp>
      <p:pic>
        <p:nvPicPr>
          <p:cNvPr id="11" name="Picture 10" descr="VMware ready.jpg"/>
          <p:cNvPicPr>
            <a:picLocks noChangeAspect="1"/>
          </p:cNvPicPr>
          <p:nvPr/>
        </p:nvPicPr>
        <p:blipFill>
          <a:blip r:embed="rId3" cstate="print"/>
          <a:stretch>
            <a:fillRect/>
          </a:stretch>
        </p:blipFill>
        <p:spPr>
          <a:xfrm>
            <a:off x="685800" y="4876800"/>
            <a:ext cx="1638300" cy="990600"/>
          </a:xfrm>
          <a:prstGeom prst="rect">
            <a:avLst/>
          </a:prstGeom>
        </p:spPr>
      </p:pic>
      <p:pic>
        <p:nvPicPr>
          <p:cNvPr id="12" name="Picture 11" descr="K_VMW_09Q3_LGO_PARTNER_TECH_ALLI.png"/>
          <p:cNvPicPr>
            <a:picLocks noChangeAspect="1"/>
          </p:cNvPicPr>
          <p:nvPr/>
        </p:nvPicPr>
        <p:blipFill>
          <a:blip r:embed="rId4" cstate="print"/>
          <a:stretch>
            <a:fillRect/>
          </a:stretch>
        </p:blipFill>
        <p:spPr>
          <a:xfrm>
            <a:off x="2438400" y="4932275"/>
            <a:ext cx="1188720" cy="935125"/>
          </a:xfrm>
          <a:prstGeom prst="rect">
            <a:avLst/>
          </a:prstGeom>
        </p:spPr>
      </p:pic>
      <p:pic>
        <p:nvPicPr>
          <p:cNvPr id="10" name="Picture 9" descr="AWS_Logo_Advanced_Technology_Partner.png"/>
          <p:cNvPicPr>
            <a:picLocks noChangeAspect="1"/>
          </p:cNvPicPr>
          <p:nvPr/>
        </p:nvPicPr>
        <p:blipFill>
          <a:blip r:embed="rId5" cstate="print"/>
          <a:stretch>
            <a:fillRect/>
          </a:stretch>
        </p:blipFill>
        <p:spPr>
          <a:xfrm>
            <a:off x="5572132" y="4857760"/>
            <a:ext cx="2286000" cy="983413"/>
          </a:xfrm>
          <a:prstGeom prst="rect">
            <a:avLst/>
          </a:prstGeom>
        </p:spPr>
      </p:pic>
      <p:sp>
        <p:nvSpPr>
          <p:cNvPr id="9" name="Title 1"/>
          <p:cNvSpPr>
            <a:spLocks noGrp="1"/>
          </p:cNvSpPr>
          <p:nvPr>
            <p:ph type="title"/>
          </p:nvPr>
        </p:nvSpPr>
        <p:spPr>
          <a:xfrm>
            <a:off x="304800" y="0"/>
            <a:ext cx="8610600" cy="1143000"/>
          </a:xfrm>
        </p:spPr>
        <p:txBody>
          <a:bodyPr/>
          <a:lstStyle/>
          <a:p>
            <a:r>
              <a:rPr lang="en-US" dirty="0" smtClean="0">
                <a:solidFill>
                  <a:srgbClr val="EF7F00"/>
                </a:solidFill>
                <a:cs typeface="Arial"/>
              </a:rPr>
              <a:t>Introducing </a:t>
            </a:r>
            <a:r>
              <a:rPr lang="en-US" dirty="0" err="1" smtClean="0">
                <a:solidFill>
                  <a:srgbClr val="EF7F00"/>
                </a:solidFill>
                <a:cs typeface="Arial"/>
              </a:rPr>
              <a:t>ProtectV</a:t>
            </a:r>
            <a:r>
              <a:rPr lang="en-US" dirty="0" smtClean="0">
                <a:solidFill>
                  <a:srgbClr val="EF7F00"/>
                </a:solidFill>
                <a:cs typeface="Arial"/>
              </a:rPr>
              <a:t>….</a:t>
            </a:r>
            <a:endParaRPr lang="en-US" sz="2400" dirty="0"/>
          </a:p>
        </p:txBody>
      </p:sp>
    </p:spTree>
    <p:extLst>
      <p:ext uri="{BB962C8B-B14F-4D97-AF65-F5344CB8AC3E}">
        <p14:creationId xmlns:p14="http://schemas.microsoft.com/office/powerpoint/2010/main" val="581601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222"/>
          <p:cNvSpPr/>
          <p:nvPr/>
        </p:nvSpPr>
        <p:spPr>
          <a:xfrm>
            <a:off x="609600" y="2958657"/>
            <a:ext cx="3429000" cy="114300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r>
              <a:rPr lang="en-US" b="1" dirty="0" smtClean="0"/>
              <a:t>Storage</a:t>
            </a:r>
            <a:endParaRPr lang="en-US" b="1" dirty="0"/>
          </a:p>
        </p:txBody>
      </p:sp>
      <p:sp>
        <p:nvSpPr>
          <p:cNvPr id="224" name="Rectangle 223"/>
          <p:cNvSpPr/>
          <p:nvPr/>
        </p:nvSpPr>
        <p:spPr>
          <a:xfrm>
            <a:off x="609600" y="2193135"/>
            <a:ext cx="3429000" cy="308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Hypervisor</a:t>
            </a:r>
            <a:endParaRPr lang="en-US" b="1" dirty="0"/>
          </a:p>
        </p:txBody>
      </p:sp>
      <p:sp>
        <p:nvSpPr>
          <p:cNvPr id="225" name="Rectangle 224"/>
          <p:cNvSpPr/>
          <p:nvPr/>
        </p:nvSpPr>
        <p:spPr>
          <a:xfrm>
            <a:off x="609600" y="2560488"/>
            <a:ext cx="3429000" cy="3219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Hardware Layer</a:t>
            </a:r>
            <a:endParaRPr lang="en-US" b="1" dirty="0"/>
          </a:p>
        </p:txBody>
      </p:sp>
      <p:sp>
        <p:nvSpPr>
          <p:cNvPr id="227" name="Rectangle 226"/>
          <p:cNvSpPr/>
          <p:nvPr/>
        </p:nvSpPr>
        <p:spPr>
          <a:xfrm>
            <a:off x="609600" y="4191726"/>
            <a:ext cx="3429000" cy="1066074"/>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a:p>
            <a:pPr algn="ctr"/>
            <a:endParaRPr lang="en-US" b="1" dirty="0" smtClean="0"/>
          </a:p>
          <a:p>
            <a:pPr algn="ctr"/>
            <a:endParaRPr lang="en-US" b="1" dirty="0" smtClean="0"/>
          </a:p>
          <a:p>
            <a:pPr algn="ctr"/>
            <a:r>
              <a:rPr lang="en-US" b="1" dirty="0" smtClean="0"/>
              <a:t>Backup</a:t>
            </a:r>
            <a:endParaRPr lang="en-US" b="1" dirty="0"/>
          </a:p>
        </p:txBody>
      </p:sp>
      <p:sp>
        <p:nvSpPr>
          <p:cNvPr id="228" name="TextBox 227"/>
          <p:cNvSpPr txBox="1"/>
          <p:nvPr/>
        </p:nvSpPr>
        <p:spPr>
          <a:xfrm>
            <a:off x="685800" y="4939857"/>
            <a:ext cx="1212534" cy="276999"/>
          </a:xfrm>
          <a:prstGeom prst="rect">
            <a:avLst/>
          </a:prstGeom>
          <a:noFill/>
        </p:spPr>
        <p:txBody>
          <a:bodyPr wrap="square" rtlCol="0">
            <a:spAutoFit/>
          </a:bodyPr>
          <a:lstStyle/>
          <a:p>
            <a:r>
              <a:rPr lang="en-US" sz="1200" b="1" i="1" dirty="0" smtClean="0"/>
              <a:t>Snapshots</a:t>
            </a:r>
            <a:endParaRPr lang="en-US" sz="1200" b="1" i="1" dirty="0"/>
          </a:p>
        </p:txBody>
      </p:sp>
      <p:grpSp>
        <p:nvGrpSpPr>
          <p:cNvPr id="2" name="Group 147"/>
          <p:cNvGrpSpPr/>
          <p:nvPr/>
        </p:nvGrpSpPr>
        <p:grpSpPr>
          <a:xfrm>
            <a:off x="533400" y="2958657"/>
            <a:ext cx="3483470" cy="865374"/>
            <a:chOff x="914400" y="4060330"/>
            <a:chExt cx="3483470" cy="865374"/>
          </a:xfrm>
        </p:grpSpPr>
        <p:pic>
          <p:nvPicPr>
            <p:cNvPr id="256" name="Picture 255" descr="SafeNet_icons-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060330"/>
              <a:ext cx="838078" cy="838078"/>
            </a:xfrm>
            <a:prstGeom prst="rect">
              <a:avLst/>
            </a:prstGeom>
          </p:spPr>
        </p:pic>
        <p:pic>
          <p:nvPicPr>
            <p:cNvPr id="257" name="Picture 256" descr="SafeNet_icons-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065896"/>
              <a:ext cx="838078" cy="838078"/>
            </a:xfrm>
            <a:prstGeom prst="rect">
              <a:avLst/>
            </a:prstGeom>
          </p:spPr>
        </p:pic>
        <p:pic>
          <p:nvPicPr>
            <p:cNvPr id="258" name="Picture 257" descr="SafeNet_icons-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078" y="4079544"/>
              <a:ext cx="838078" cy="838078"/>
            </a:xfrm>
            <a:prstGeom prst="rect">
              <a:avLst/>
            </a:prstGeom>
          </p:spPr>
        </p:pic>
        <p:pic>
          <p:nvPicPr>
            <p:cNvPr id="259" name="Picture 258" descr="SafeNet_icons-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114" y="4068412"/>
              <a:ext cx="838078" cy="838078"/>
            </a:xfrm>
            <a:prstGeom prst="rect">
              <a:avLst/>
            </a:prstGeom>
          </p:spPr>
        </p:pic>
        <p:pic>
          <p:nvPicPr>
            <p:cNvPr id="260" name="Picture 259" descr="SafeNet_icons-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514" y="4073978"/>
              <a:ext cx="838078" cy="838078"/>
            </a:xfrm>
            <a:prstGeom prst="rect">
              <a:avLst/>
            </a:prstGeom>
          </p:spPr>
        </p:pic>
        <p:pic>
          <p:nvPicPr>
            <p:cNvPr id="261" name="Picture 260" descr="SafeNet_icons-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792" y="4087626"/>
              <a:ext cx="838078" cy="838078"/>
            </a:xfrm>
            <a:prstGeom prst="rect">
              <a:avLst/>
            </a:prstGeom>
          </p:spPr>
        </p:pic>
      </p:grpSp>
      <p:pic>
        <p:nvPicPr>
          <p:cNvPr id="230" name="Picture 229" descr="SafeNet_icons-4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317327"/>
            <a:ext cx="698730" cy="698730"/>
          </a:xfrm>
          <a:prstGeom prst="rect">
            <a:avLst/>
          </a:prstGeom>
        </p:spPr>
      </p:pic>
      <p:pic>
        <p:nvPicPr>
          <p:cNvPr id="231" name="Picture 230" descr="SafeNet_icons-4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4303679"/>
            <a:ext cx="698730" cy="698730"/>
          </a:xfrm>
          <a:prstGeom prst="rect">
            <a:avLst/>
          </a:prstGeom>
        </p:spPr>
      </p:pic>
      <p:pic>
        <p:nvPicPr>
          <p:cNvPr id="232" name="Picture 231" descr="SafeNet_icons-4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270" y="4295001"/>
            <a:ext cx="698730" cy="698730"/>
          </a:xfrm>
          <a:prstGeom prst="rect">
            <a:avLst/>
          </a:prstGeom>
        </p:spPr>
      </p:pic>
      <p:pic>
        <p:nvPicPr>
          <p:cNvPr id="233" name="Picture 232" descr="SafeNet_icons-4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7870" y="4281353"/>
            <a:ext cx="698730" cy="698730"/>
          </a:xfrm>
          <a:prstGeom prst="rect">
            <a:avLst/>
          </a:prstGeom>
        </p:spPr>
      </p:pic>
      <p:pic>
        <p:nvPicPr>
          <p:cNvPr id="234" name="Picture 233" descr="SafeNet_icons-4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470" y="4254057"/>
            <a:ext cx="698730" cy="698730"/>
          </a:xfrm>
          <a:prstGeom prst="rect">
            <a:avLst/>
          </a:prstGeom>
        </p:spPr>
      </p:pic>
      <p:grpSp>
        <p:nvGrpSpPr>
          <p:cNvPr id="3" name="Group 169"/>
          <p:cNvGrpSpPr/>
          <p:nvPr/>
        </p:nvGrpSpPr>
        <p:grpSpPr>
          <a:xfrm>
            <a:off x="636896" y="1676905"/>
            <a:ext cx="457200" cy="476536"/>
            <a:chOff x="381000" y="2680648"/>
            <a:chExt cx="457200" cy="476536"/>
          </a:xfrm>
        </p:grpSpPr>
        <p:sp>
          <p:nvSpPr>
            <p:cNvPr id="254" name="Rounded Rectangle 253"/>
            <p:cNvSpPr/>
            <p:nvPr/>
          </p:nvSpPr>
          <p:spPr>
            <a:xfrm>
              <a:off x="381000" y="2680648"/>
              <a:ext cx="4572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a:t>
              </a:r>
              <a:endParaRPr lang="en-US" sz="1050" dirty="0"/>
            </a:p>
          </p:txBody>
        </p:sp>
        <p:sp>
          <p:nvSpPr>
            <p:cNvPr id="255" name="Rounded Rectangle 254"/>
            <p:cNvSpPr/>
            <p:nvPr/>
          </p:nvSpPr>
          <p:spPr>
            <a:xfrm>
              <a:off x="381000" y="2928584"/>
              <a:ext cx="457200" cy="228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OS</a:t>
              </a:r>
              <a:endParaRPr lang="en-US" sz="1050" dirty="0"/>
            </a:p>
          </p:txBody>
        </p:sp>
      </p:grpSp>
      <p:grpSp>
        <p:nvGrpSpPr>
          <p:cNvPr id="6" name="Group 170"/>
          <p:cNvGrpSpPr/>
          <p:nvPr/>
        </p:nvGrpSpPr>
        <p:grpSpPr>
          <a:xfrm>
            <a:off x="1121392" y="1676905"/>
            <a:ext cx="457200" cy="476536"/>
            <a:chOff x="381000" y="2680648"/>
            <a:chExt cx="457200" cy="476536"/>
          </a:xfrm>
        </p:grpSpPr>
        <p:sp>
          <p:nvSpPr>
            <p:cNvPr id="252" name="Rounded Rectangle 251"/>
            <p:cNvSpPr/>
            <p:nvPr/>
          </p:nvSpPr>
          <p:spPr>
            <a:xfrm>
              <a:off x="381000" y="2680648"/>
              <a:ext cx="4572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a:t>
              </a:r>
              <a:endParaRPr lang="en-US" sz="1050" dirty="0"/>
            </a:p>
          </p:txBody>
        </p:sp>
        <p:sp>
          <p:nvSpPr>
            <p:cNvPr id="253" name="Rounded Rectangle 252"/>
            <p:cNvSpPr/>
            <p:nvPr/>
          </p:nvSpPr>
          <p:spPr>
            <a:xfrm>
              <a:off x="381000" y="2928584"/>
              <a:ext cx="457200" cy="228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OS</a:t>
              </a:r>
              <a:endParaRPr lang="en-US" sz="1050" dirty="0"/>
            </a:p>
          </p:txBody>
        </p:sp>
      </p:grpSp>
      <p:grpSp>
        <p:nvGrpSpPr>
          <p:cNvPr id="7" name="Group 173"/>
          <p:cNvGrpSpPr/>
          <p:nvPr/>
        </p:nvGrpSpPr>
        <p:grpSpPr>
          <a:xfrm>
            <a:off x="1605888" y="1676905"/>
            <a:ext cx="457200" cy="476536"/>
            <a:chOff x="381000" y="2680648"/>
            <a:chExt cx="457200" cy="476536"/>
          </a:xfrm>
        </p:grpSpPr>
        <p:sp>
          <p:nvSpPr>
            <p:cNvPr id="250" name="Rounded Rectangle 249"/>
            <p:cNvSpPr/>
            <p:nvPr/>
          </p:nvSpPr>
          <p:spPr>
            <a:xfrm>
              <a:off x="381000" y="2680648"/>
              <a:ext cx="4572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a:t>
              </a:r>
              <a:endParaRPr lang="en-US" sz="1050" dirty="0"/>
            </a:p>
          </p:txBody>
        </p:sp>
        <p:sp>
          <p:nvSpPr>
            <p:cNvPr id="251" name="Rounded Rectangle 250"/>
            <p:cNvSpPr/>
            <p:nvPr/>
          </p:nvSpPr>
          <p:spPr>
            <a:xfrm>
              <a:off x="381000" y="2928584"/>
              <a:ext cx="457200" cy="228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OS</a:t>
              </a:r>
              <a:endParaRPr lang="en-US" sz="1050" dirty="0"/>
            </a:p>
          </p:txBody>
        </p:sp>
      </p:grpSp>
      <p:grpSp>
        <p:nvGrpSpPr>
          <p:cNvPr id="8" name="Group 176"/>
          <p:cNvGrpSpPr/>
          <p:nvPr/>
        </p:nvGrpSpPr>
        <p:grpSpPr>
          <a:xfrm>
            <a:off x="2098344" y="1676905"/>
            <a:ext cx="457200" cy="476536"/>
            <a:chOff x="381000" y="2680648"/>
            <a:chExt cx="457200" cy="476536"/>
          </a:xfrm>
        </p:grpSpPr>
        <p:sp>
          <p:nvSpPr>
            <p:cNvPr id="248" name="Rounded Rectangle 247"/>
            <p:cNvSpPr/>
            <p:nvPr/>
          </p:nvSpPr>
          <p:spPr>
            <a:xfrm>
              <a:off x="381000" y="2680648"/>
              <a:ext cx="4572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a:t>
              </a:r>
              <a:endParaRPr lang="en-US" sz="1050" dirty="0"/>
            </a:p>
          </p:txBody>
        </p:sp>
        <p:sp>
          <p:nvSpPr>
            <p:cNvPr id="249" name="Rounded Rectangle 248"/>
            <p:cNvSpPr/>
            <p:nvPr/>
          </p:nvSpPr>
          <p:spPr>
            <a:xfrm>
              <a:off x="381000" y="2928584"/>
              <a:ext cx="457200" cy="228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OS</a:t>
              </a:r>
              <a:endParaRPr lang="en-US" sz="1050" dirty="0"/>
            </a:p>
          </p:txBody>
        </p:sp>
      </p:grpSp>
      <p:grpSp>
        <p:nvGrpSpPr>
          <p:cNvPr id="9" name="Group 179"/>
          <p:cNvGrpSpPr/>
          <p:nvPr/>
        </p:nvGrpSpPr>
        <p:grpSpPr>
          <a:xfrm>
            <a:off x="2590800" y="1676905"/>
            <a:ext cx="457200" cy="476536"/>
            <a:chOff x="381000" y="2680648"/>
            <a:chExt cx="457200" cy="476536"/>
          </a:xfrm>
        </p:grpSpPr>
        <p:sp>
          <p:nvSpPr>
            <p:cNvPr id="246" name="Rounded Rectangle 245"/>
            <p:cNvSpPr/>
            <p:nvPr/>
          </p:nvSpPr>
          <p:spPr>
            <a:xfrm>
              <a:off x="381000" y="2680648"/>
              <a:ext cx="4572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a:t>
              </a:r>
              <a:endParaRPr lang="en-US" sz="1050" dirty="0"/>
            </a:p>
          </p:txBody>
        </p:sp>
        <p:sp>
          <p:nvSpPr>
            <p:cNvPr id="247" name="Rounded Rectangle 246"/>
            <p:cNvSpPr/>
            <p:nvPr/>
          </p:nvSpPr>
          <p:spPr>
            <a:xfrm>
              <a:off x="381000" y="2928584"/>
              <a:ext cx="457200" cy="228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OS</a:t>
              </a:r>
              <a:endParaRPr lang="en-US" sz="1050" dirty="0"/>
            </a:p>
          </p:txBody>
        </p:sp>
      </p:grpSp>
      <p:grpSp>
        <p:nvGrpSpPr>
          <p:cNvPr id="10" name="Group 182"/>
          <p:cNvGrpSpPr/>
          <p:nvPr/>
        </p:nvGrpSpPr>
        <p:grpSpPr>
          <a:xfrm>
            <a:off x="3075296" y="1676905"/>
            <a:ext cx="457200" cy="476536"/>
            <a:chOff x="381000" y="2680648"/>
            <a:chExt cx="457200" cy="476536"/>
          </a:xfrm>
        </p:grpSpPr>
        <p:sp>
          <p:nvSpPr>
            <p:cNvPr id="244" name="Rounded Rectangle 243"/>
            <p:cNvSpPr/>
            <p:nvPr/>
          </p:nvSpPr>
          <p:spPr>
            <a:xfrm>
              <a:off x="381000" y="2680648"/>
              <a:ext cx="4572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a:t>
              </a:r>
              <a:endParaRPr lang="en-US" sz="1050" dirty="0"/>
            </a:p>
          </p:txBody>
        </p:sp>
        <p:sp>
          <p:nvSpPr>
            <p:cNvPr id="245" name="Rounded Rectangle 244"/>
            <p:cNvSpPr/>
            <p:nvPr/>
          </p:nvSpPr>
          <p:spPr>
            <a:xfrm>
              <a:off x="381000" y="2928584"/>
              <a:ext cx="457200" cy="228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OS</a:t>
              </a:r>
              <a:endParaRPr lang="en-US" sz="1050" dirty="0"/>
            </a:p>
          </p:txBody>
        </p:sp>
      </p:grpSp>
      <p:grpSp>
        <p:nvGrpSpPr>
          <p:cNvPr id="11" name="Group 105"/>
          <p:cNvGrpSpPr/>
          <p:nvPr/>
        </p:nvGrpSpPr>
        <p:grpSpPr>
          <a:xfrm>
            <a:off x="3962400" y="1981200"/>
            <a:ext cx="762000" cy="755196"/>
            <a:chOff x="-1066800" y="4190999"/>
            <a:chExt cx="1066800" cy="1057275"/>
          </a:xfrm>
        </p:grpSpPr>
        <p:pic>
          <p:nvPicPr>
            <p:cNvPr id="109"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10"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grpSp>
        <p:nvGrpSpPr>
          <p:cNvPr id="12" name="Group 110"/>
          <p:cNvGrpSpPr/>
          <p:nvPr/>
        </p:nvGrpSpPr>
        <p:grpSpPr>
          <a:xfrm>
            <a:off x="3962400" y="3200400"/>
            <a:ext cx="762000" cy="755196"/>
            <a:chOff x="-1066800" y="4190999"/>
            <a:chExt cx="1066800" cy="1057275"/>
          </a:xfrm>
        </p:grpSpPr>
        <p:pic>
          <p:nvPicPr>
            <p:cNvPr id="112"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13"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sp>
        <p:nvSpPr>
          <p:cNvPr id="121" name="Left Arrow Callout 120"/>
          <p:cNvSpPr/>
          <p:nvPr/>
        </p:nvSpPr>
        <p:spPr>
          <a:xfrm>
            <a:off x="4953000" y="2057400"/>
            <a:ext cx="3581400" cy="990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copied into OS partition’s RAM - encrypted</a:t>
            </a:r>
            <a:endParaRPr lang="en-US" dirty="0"/>
          </a:p>
        </p:txBody>
      </p:sp>
      <p:sp>
        <p:nvSpPr>
          <p:cNvPr id="122" name="Left Arrow Callout 121"/>
          <p:cNvSpPr/>
          <p:nvPr/>
        </p:nvSpPr>
        <p:spPr>
          <a:xfrm>
            <a:off x="4953000" y="3124200"/>
            <a:ext cx="3581400" cy="990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copied into storage - encrypted</a:t>
            </a:r>
            <a:endParaRPr lang="en-US" dirty="0"/>
          </a:p>
        </p:txBody>
      </p:sp>
      <p:grpSp>
        <p:nvGrpSpPr>
          <p:cNvPr id="13" name="Group 123"/>
          <p:cNvGrpSpPr/>
          <p:nvPr/>
        </p:nvGrpSpPr>
        <p:grpSpPr>
          <a:xfrm>
            <a:off x="3276600" y="4191000"/>
            <a:ext cx="762000" cy="755196"/>
            <a:chOff x="-1066800" y="4190999"/>
            <a:chExt cx="1066800" cy="1057275"/>
          </a:xfrm>
        </p:grpSpPr>
        <p:pic>
          <p:nvPicPr>
            <p:cNvPr id="125"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26"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grpSp>
        <p:nvGrpSpPr>
          <p:cNvPr id="14" name="Group 126"/>
          <p:cNvGrpSpPr/>
          <p:nvPr/>
        </p:nvGrpSpPr>
        <p:grpSpPr>
          <a:xfrm>
            <a:off x="2514600" y="4191000"/>
            <a:ext cx="762000" cy="755196"/>
            <a:chOff x="-1066800" y="4190999"/>
            <a:chExt cx="1066800" cy="1057275"/>
          </a:xfrm>
        </p:grpSpPr>
        <p:pic>
          <p:nvPicPr>
            <p:cNvPr id="128"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29"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grpSp>
        <p:nvGrpSpPr>
          <p:cNvPr id="15" name="Group 129"/>
          <p:cNvGrpSpPr/>
          <p:nvPr/>
        </p:nvGrpSpPr>
        <p:grpSpPr>
          <a:xfrm>
            <a:off x="990600" y="4191000"/>
            <a:ext cx="762000" cy="755196"/>
            <a:chOff x="-1066800" y="4190999"/>
            <a:chExt cx="1066800" cy="1057275"/>
          </a:xfrm>
        </p:grpSpPr>
        <p:pic>
          <p:nvPicPr>
            <p:cNvPr id="131"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32"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grpSp>
        <p:nvGrpSpPr>
          <p:cNvPr id="16" name="Group 132"/>
          <p:cNvGrpSpPr/>
          <p:nvPr/>
        </p:nvGrpSpPr>
        <p:grpSpPr>
          <a:xfrm>
            <a:off x="228600" y="4191000"/>
            <a:ext cx="762000" cy="755196"/>
            <a:chOff x="-1066800" y="4190999"/>
            <a:chExt cx="1066800" cy="1057275"/>
          </a:xfrm>
        </p:grpSpPr>
        <p:pic>
          <p:nvPicPr>
            <p:cNvPr id="134"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35"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grpSp>
        <p:nvGrpSpPr>
          <p:cNvPr id="17" name="Group 141"/>
          <p:cNvGrpSpPr/>
          <p:nvPr/>
        </p:nvGrpSpPr>
        <p:grpSpPr>
          <a:xfrm>
            <a:off x="1752600" y="4191000"/>
            <a:ext cx="762000" cy="755196"/>
            <a:chOff x="-1066800" y="4190999"/>
            <a:chExt cx="1066800" cy="1057275"/>
          </a:xfrm>
        </p:grpSpPr>
        <p:pic>
          <p:nvPicPr>
            <p:cNvPr id="143"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44"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sp>
        <p:nvSpPr>
          <p:cNvPr id="145" name="Rectangle 144"/>
          <p:cNvSpPr/>
          <p:nvPr/>
        </p:nvSpPr>
        <p:spPr>
          <a:xfrm>
            <a:off x="3657600" y="0"/>
            <a:ext cx="54864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err="1" smtClean="0"/>
              <a:t>ProtectV</a:t>
            </a:r>
            <a:r>
              <a:rPr lang="en-US" dirty="0" smtClean="0"/>
              <a:t> for Securing the Virtual Infrastructure</a:t>
            </a:r>
            <a:endParaRPr lang="en-US" dirty="0"/>
          </a:p>
        </p:txBody>
      </p:sp>
      <p:grpSp>
        <p:nvGrpSpPr>
          <p:cNvPr id="18" name="Group 105"/>
          <p:cNvGrpSpPr/>
          <p:nvPr/>
        </p:nvGrpSpPr>
        <p:grpSpPr>
          <a:xfrm>
            <a:off x="3962400" y="1295400"/>
            <a:ext cx="762000" cy="755196"/>
            <a:chOff x="-1066800" y="4190999"/>
            <a:chExt cx="1066800" cy="1057275"/>
          </a:xfrm>
        </p:grpSpPr>
        <p:pic>
          <p:nvPicPr>
            <p:cNvPr id="107"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08"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sp>
        <p:nvSpPr>
          <p:cNvPr id="118" name="Left Arrow Callout 117"/>
          <p:cNvSpPr/>
          <p:nvPr/>
        </p:nvSpPr>
        <p:spPr>
          <a:xfrm>
            <a:off x="4953000" y="990600"/>
            <a:ext cx="3581400" cy="990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used by financial app</a:t>
            </a:r>
            <a:endParaRPr lang="en-US" dirty="0"/>
          </a:p>
        </p:txBody>
      </p:sp>
      <p:sp>
        <p:nvSpPr>
          <p:cNvPr id="146" name="Rectangle 145"/>
          <p:cNvSpPr/>
          <p:nvPr/>
        </p:nvSpPr>
        <p:spPr>
          <a:xfrm>
            <a:off x="4038600" y="4114800"/>
            <a:ext cx="5105400" cy="1243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eft Arrow Callout 122"/>
          <p:cNvSpPr/>
          <p:nvPr/>
        </p:nvSpPr>
        <p:spPr>
          <a:xfrm>
            <a:off x="4953000" y="4191000"/>
            <a:ext cx="3581400" cy="990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copied in hourly snapshot - encrypted</a:t>
            </a:r>
            <a:endParaRPr lang="en-US" dirty="0"/>
          </a:p>
        </p:txBody>
      </p:sp>
      <p:grpSp>
        <p:nvGrpSpPr>
          <p:cNvPr id="19" name="Group 135"/>
          <p:cNvGrpSpPr/>
          <p:nvPr/>
        </p:nvGrpSpPr>
        <p:grpSpPr>
          <a:xfrm>
            <a:off x="3962400" y="4191000"/>
            <a:ext cx="762000" cy="755196"/>
            <a:chOff x="-1066800" y="4190999"/>
            <a:chExt cx="1066800" cy="1057275"/>
          </a:xfrm>
        </p:grpSpPr>
        <p:pic>
          <p:nvPicPr>
            <p:cNvPr id="137"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38"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grpSp>
        <p:nvGrpSpPr>
          <p:cNvPr id="20" name="Group 185"/>
          <p:cNvGrpSpPr/>
          <p:nvPr/>
        </p:nvGrpSpPr>
        <p:grpSpPr>
          <a:xfrm>
            <a:off x="3546144" y="1676905"/>
            <a:ext cx="457200" cy="476536"/>
            <a:chOff x="381000" y="2680648"/>
            <a:chExt cx="457200" cy="476536"/>
          </a:xfrm>
        </p:grpSpPr>
        <p:sp>
          <p:nvSpPr>
            <p:cNvPr id="242" name="Rounded Rectangle 241"/>
            <p:cNvSpPr/>
            <p:nvPr/>
          </p:nvSpPr>
          <p:spPr>
            <a:xfrm>
              <a:off x="381000" y="2680648"/>
              <a:ext cx="457200" cy="22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a:t>
              </a:r>
              <a:endParaRPr lang="en-US" sz="1050" dirty="0"/>
            </a:p>
          </p:txBody>
        </p:sp>
        <p:sp>
          <p:nvSpPr>
            <p:cNvPr id="243" name="Rounded Rectangle 242"/>
            <p:cNvSpPr/>
            <p:nvPr/>
          </p:nvSpPr>
          <p:spPr>
            <a:xfrm>
              <a:off x="381000" y="2928584"/>
              <a:ext cx="457200" cy="228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OS</a:t>
              </a:r>
              <a:endParaRPr lang="en-US" sz="1050" dirty="0"/>
            </a:p>
          </p:txBody>
        </p:sp>
      </p:grpSp>
      <p:sp>
        <p:nvSpPr>
          <p:cNvPr id="80" name="TextBox 79"/>
          <p:cNvSpPr txBox="1"/>
          <p:nvPr/>
        </p:nvSpPr>
        <p:spPr>
          <a:xfrm>
            <a:off x="1709057" y="5454316"/>
            <a:ext cx="5524500" cy="584775"/>
          </a:xfrm>
          <a:prstGeom prst="rect">
            <a:avLst/>
          </a:prstGeom>
          <a:ln>
            <a:noFill/>
          </a:ln>
        </p:spPr>
        <p:style>
          <a:lnRef idx="2">
            <a:schemeClr val="accent4">
              <a:shade val="50000"/>
            </a:schemeClr>
          </a:lnRef>
          <a:fillRef idx="1003">
            <a:schemeClr val="dk1"/>
          </a:fillRef>
          <a:effectRef idx="0">
            <a:schemeClr val="accent4"/>
          </a:effectRef>
          <a:fontRef idx="minor">
            <a:schemeClr val="lt1"/>
          </a:fontRef>
        </p:style>
        <p:txBody>
          <a:bodyPr wrap="square" rtlCol="0">
            <a:spAutoFit/>
          </a:bodyPr>
          <a:lstStyle/>
          <a:p>
            <a:pPr algn="ctr"/>
            <a:r>
              <a:rPr lang="en-US" sz="1600" b="1" dirty="0" smtClean="0">
                <a:solidFill>
                  <a:schemeClr val="tx1"/>
                </a:solidFill>
              </a:rPr>
              <a:t> </a:t>
            </a:r>
            <a:r>
              <a:rPr lang="en-US" sz="1600" b="1" dirty="0" err="1" smtClean="0">
                <a:solidFill>
                  <a:schemeClr val="bg1"/>
                </a:solidFill>
              </a:rPr>
              <a:t>ProtectV</a:t>
            </a:r>
            <a:r>
              <a:rPr lang="en-US" sz="1600" b="1" dirty="0" smtClean="0">
                <a:solidFill>
                  <a:schemeClr val="bg1"/>
                </a:solidFill>
              </a:rPr>
              <a:t> Enables Customers to Migrate Compliant Data to </a:t>
            </a:r>
            <a:r>
              <a:rPr lang="en-US" sz="1600" b="1" dirty="0" err="1" smtClean="0">
                <a:solidFill>
                  <a:schemeClr val="bg1"/>
                </a:solidFill>
              </a:rPr>
              <a:t>vDCs</a:t>
            </a:r>
            <a:r>
              <a:rPr lang="en-US" sz="1600" b="1" dirty="0" smtClean="0">
                <a:solidFill>
                  <a:schemeClr val="bg1"/>
                </a:solidFill>
              </a:rPr>
              <a:t> / Cloud </a:t>
            </a:r>
          </a:p>
        </p:txBody>
      </p:sp>
      <p:pic>
        <p:nvPicPr>
          <p:cNvPr id="105" name="Picture 104"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1143000"/>
            <a:ext cx="1295400" cy="1007533"/>
          </a:xfrm>
          <a:prstGeom prst="rect">
            <a:avLst/>
          </a:prstGeom>
        </p:spPr>
      </p:pic>
      <p:pic>
        <p:nvPicPr>
          <p:cNvPr id="81" name="Picture 80"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1981200"/>
            <a:ext cx="1295400" cy="1007533"/>
          </a:xfrm>
          <a:prstGeom prst="rect">
            <a:avLst/>
          </a:prstGeom>
        </p:spPr>
      </p:pic>
      <p:pic>
        <p:nvPicPr>
          <p:cNvPr id="82" name="Picture 81"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2971800"/>
            <a:ext cx="1295400" cy="1007533"/>
          </a:xfrm>
          <a:prstGeom prst="rect">
            <a:avLst/>
          </a:prstGeom>
        </p:spPr>
      </p:pic>
      <p:pic>
        <p:nvPicPr>
          <p:cNvPr id="83" name="Picture 82"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4038600"/>
            <a:ext cx="1295400" cy="1007533"/>
          </a:xfrm>
          <a:prstGeom prst="rect">
            <a:avLst/>
          </a:prstGeom>
        </p:spPr>
      </p:pic>
      <p:pic>
        <p:nvPicPr>
          <p:cNvPr id="84" name="Picture 83"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600" y="4038600"/>
            <a:ext cx="1295400" cy="1007533"/>
          </a:xfrm>
          <a:prstGeom prst="rect">
            <a:avLst/>
          </a:prstGeom>
        </p:spPr>
      </p:pic>
      <p:pic>
        <p:nvPicPr>
          <p:cNvPr id="85" name="Picture 84"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9800" y="4038600"/>
            <a:ext cx="1295400" cy="1007533"/>
          </a:xfrm>
          <a:prstGeom prst="rect">
            <a:avLst/>
          </a:prstGeom>
        </p:spPr>
      </p:pic>
      <p:pic>
        <p:nvPicPr>
          <p:cNvPr id="86" name="Picture 85"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 y="4038600"/>
            <a:ext cx="1295400" cy="1007533"/>
          </a:xfrm>
          <a:prstGeom prst="rect">
            <a:avLst/>
          </a:prstGeom>
        </p:spPr>
      </p:pic>
      <p:pic>
        <p:nvPicPr>
          <p:cNvPr id="87" name="Picture 86"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038600"/>
            <a:ext cx="1295400" cy="1007533"/>
          </a:xfrm>
          <a:prstGeom prst="rect">
            <a:avLst/>
          </a:prstGeom>
        </p:spPr>
      </p:pic>
      <p:pic>
        <p:nvPicPr>
          <p:cNvPr id="88" name="Picture 87"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4038600"/>
            <a:ext cx="1295400" cy="1007533"/>
          </a:xfrm>
          <a:prstGeom prst="rect">
            <a:avLst/>
          </a:prstGeom>
        </p:spPr>
      </p:pic>
      <p:grpSp>
        <p:nvGrpSpPr>
          <p:cNvPr id="21" name="Group 110"/>
          <p:cNvGrpSpPr/>
          <p:nvPr/>
        </p:nvGrpSpPr>
        <p:grpSpPr>
          <a:xfrm>
            <a:off x="3276600" y="3200400"/>
            <a:ext cx="762000" cy="755196"/>
            <a:chOff x="-1066800" y="4190999"/>
            <a:chExt cx="1066800" cy="1057275"/>
          </a:xfrm>
        </p:grpSpPr>
        <p:pic>
          <p:nvPicPr>
            <p:cNvPr id="90"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91"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pic>
        <p:nvPicPr>
          <p:cNvPr id="92" name="Picture 91"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800" y="2971800"/>
            <a:ext cx="1295400" cy="1007533"/>
          </a:xfrm>
          <a:prstGeom prst="rect">
            <a:avLst/>
          </a:prstGeom>
        </p:spPr>
      </p:pic>
      <p:grpSp>
        <p:nvGrpSpPr>
          <p:cNvPr id="22" name="Group 110"/>
          <p:cNvGrpSpPr/>
          <p:nvPr/>
        </p:nvGrpSpPr>
        <p:grpSpPr>
          <a:xfrm>
            <a:off x="2590800" y="3200400"/>
            <a:ext cx="762000" cy="755196"/>
            <a:chOff x="-1066800" y="4190999"/>
            <a:chExt cx="1066800" cy="1057275"/>
          </a:xfrm>
        </p:grpSpPr>
        <p:pic>
          <p:nvPicPr>
            <p:cNvPr id="94"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95"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pic>
        <p:nvPicPr>
          <p:cNvPr id="96" name="Picture 95"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2971800"/>
            <a:ext cx="1295400" cy="1007533"/>
          </a:xfrm>
          <a:prstGeom prst="rect">
            <a:avLst/>
          </a:prstGeom>
        </p:spPr>
      </p:pic>
      <p:grpSp>
        <p:nvGrpSpPr>
          <p:cNvPr id="23" name="Group 110"/>
          <p:cNvGrpSpPr/>
          <p:nvPr/>
        </p:nvGrpSpPr>
        <p:grpSpPr>
          <a:xfrm>
            <a:off x="1905000" y="3200400"/>
            <a:ext cx="762000" cy="755196"/>
            <a:chOff x="-1066800" y="4190999"/>
            <a:chExt cx="1066800" cy="1057275"/>
          </a:xfrm>
        </p:grpSpPr>
        <p:pic>
          <p:nvPicPr>
            <p:cNvPr id="98"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99"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pic>
        <p:nvPicPr>
          <p:cNvPr id="100" name="Picture 99"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0200" y="2971800"/>
            <a:ext cx="1295400" cy="1007533"/>
          </a:xfrm>
          <a:prstGeom prst="rect">
            <a:avLst/>
          </a:prstGeom>
        </p:spPr>
      </p:pic>
      <p:grpSp>
        <p:nvGrpSpPr>
          <p:cNvPr id="24" name="Group 110"/>
          <p:cNvGrpSpPr/>
          <p:nvPr/>
        </p:nvGrpSpPr>
        <p:grpSpPr>
          <a:xfrm>
            <a:off x="1219200" y="3200400"/>
            <a:ext cx="762000" cy="755196"/>
            <a:chOff x="-1066800" y="4190999"/>
            <a:chExt cx="1066800" cy="1057275"/>
          </a:xfrm>
        </p:grpSpPr>
        <p:pic>
          <p:nvPicPr>
            <p:cNvPr id="103"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04"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pic>
        <p:nvPicPr>
          <p:cNvPr id="106" name="Picture 105"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2971800"/>
            <a:ext cx="1295400" cy="1007533"/>
          </a:xfrm>
          <a:prstGeom prst="rect">
            <a:avLst/>
          </a:prstGeom>
        </p:spPr>
      </p:pic>
      <p:grpSp>
        <p:nvGrpSpPr>
          <p:cNvPr id="25" name="Group 110"/>
          <p:cNvGrpSpPr/>
          <p:nvPr/>
        </p:nvGrpSpPr>
        <p:grpSpPr>
          <a:xfrm>
            <a:off x="533400" y="3200400"/>
            <a:ext cx="762000" cy="755196"/>
            <a:chOff x="-1066800" y="4190999"/>
            <a:chExt cx="1066800" cy="1057275"/>
          </a:xfrm>
        </p:grpSpPr>
        <p:pic>
          <p:nvPicPr>
            <p:cNvPr id="114" name="Picture 5" descr="Z:\Axis41 Brand\~ICONS\PNGs\documents1.pn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066800" y="4419599"/>
              <a:ext cx="1061870" cy="828675"/>
            </a:xfrm>
            <a:prstGeom prst="rect">
              <a:avLst/>
            </a:prstGeom>
            <a:noFill/>
          </p:spPr>
        </p:pic>
        <p:pic>
          <p:nvPicPr>
            <p:cNvPr id="115" name="Picture 2" descr="Z:\Axis41 Brand\~ICONS\PNGs\credit_card2.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0" y="4190999"/>
              <a:ext cx="762000" cy="465667"/>
            </a:xfrm>
            <a:prstGeom prst="rect">
              <a:avLst/>
            </a:prstGeom>
            <a:noFill/>
          </p:spPr>
        </p:pic>
      </p:grpSp>
      <p:pic>
        <p:nvPicPr>
          <p:cNvPr id="116" name="Picture 115" descr="SafeNet_icons-6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2971800"/>
            <a:ext cx="1295400" cy="1007533"/>
          </a:xfrm>
          <a:prstGeom prst="rect">
            <a:avLst/>
          </a:prstGeom>
        </p:spPr>
      </p:pic>
    </p:spTree>
    <p:extLst>
      <p:ext uri="{BB962C8B-B14F-4D97-AF65-F5344CB8AC3E}">
        <p14:creationId xmlns:p14="http://schemas.microsoft.com/office/powerpoint/2010/main" val="346758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p:cTn id="12" dur="500" fill="hold"/>
                                        <p:tgtEl>
                                          <p:spTgt spid="118"/>
                                        </p:tgtEl>
                                        <p:attrNameLst>
                                          <p:attrName>ppt_w</p:attrName>
                                        </p:attrNameLst>
                                      </p:cBhvr>
                                      <p:tavLst>
                                        <p:tav tm="0">
                                          <p:val>
                                            <p:fltVal val="0"/>
                                          </p:val>
                                        </p:tav>
                                        <p:tav tm="100000">
                                          <p:val>
                                            <p:strVal val="#ppt_w"/>
                                          </p:val>
                                        </p:tav>
                                      </p:tavLst>
                                    </p:anim>
                                    <p:anim calcmode="lin" valueType="num">
                                      <p:cBhvr>
                                        <p:cTn id="13" dur="500" fill="hold"/>
                                        <p:tgtEl>
                                          <p:spTgt spid="118"/>
                                        </p:tgtEl>
                                        <p:attrNameLst>
                                          <p:attrName>ppt_h</p:attrName>
                                        </p:attrNameLst>
                                      </p:cBhvr>
                                      <p:tavLst>
                                        <p:tav tm="0">
                                          <p:val>
                                            <p:fltVal val="0"/>
                                          </p:val>
                                        </p:tav>
                                        <p:tav tm="100000">
                                          <p:val>
                                            <p:strVal val="#ppt_h"/>
                                          </p:val>
                                        </p:tav>
                                      </p:tavLst>
                                    </p:anim>
                                    <p:animEffect transition="in" filter="fade">
                                      <p:cBhvr>
                                        <p:cTn id="14" dur="500"/>
                                        <p:tgtEl>
                                          <p:spTgt spid="118"/>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500" fill="hold"/>
                                        <p:tgtEl>
                                          <p:spTgt spid="105"/>
                                        </p:tgtEl>
                                        <p:attrNameLst>
                                          <p:attrName>ppt_w</p:attrName>
                                        </p:attrNameLst>
                                      </p:cBhvr>
                                      <p:tavLst>
                                        <p:tav tm="0">
                                          <p:val>
                                            <p:fltVal val="0"/>
                                          </p:val>
                                        </p:tav>
                                        <p:tav tm="100000">
                                          <p:val>
                                            <p:strVal val="#ppt_w"/>
                                          </p:val>
                                        </p:tav>
                                      </p:tavLst>
                                    </p:anim>
                                    <p:anim calcmode="lin" valueType="num">
                                      <p:cBhvr>
                                        <p:cTn id="19" dur="500" fill="hold"/>
                                        <p:tgtEl>
                                          <p:spTgt spid="105"/>
                                        </p:tgtEl>
                                        <p:attrNameLst>
                                          <p:attrName>ppt_h</p:attrName>
                                        </p:attrNameLst>
                                      </p:cBhvr>
                                      <p:tavLst>
                                        <p:tav tm="0">
                                          <p:val>
                                            <p:fltVal val="0"/>
                                          </p:val>
                                        </p:tav>
                                        <p:tav tm="100000">
                                          <p:val>
                                            <p:strVal val="#ppt_h"/>
                                          </p:val>
                                        </p:tav>
                                      </p:tavLst>
                                    </p:anim>
                                    <p:animEffect transition="in" filter="fade">
                                      <p:cBhvr>
                                        <p:cTn id="20" dur="500"/>
                                        <p:tgtEl>
                                          <p:spTgt spid="105"/>
                                        </p:tgtEl>
                                      </p:cBhvr>
                                    </p:animEffect>
                                  </p:childTnLst>
                                </p:cTn>
                              </p:par>
                            </p:childTnLst>
                          </p:cTn>
                        </p:par>
                        <p:par>
                          <p:cTn id="21" fill="hold">
                            <p:stCondLst>
                              <p:cond delay="1000"/>
                            </p:stCondLst>
                            <p:childTnLst>
                              <p:par>
                                <p:cTn id="22" presetID="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2000" fill="hold"/>
                                        <p:tgtEl>
                                          <p:spTgt spid="11"/>
                                        </p:tgtEl>
                                        <p:attrNameLst>
                                          <p:attrName>ppt_x</p:attrName>
                                        </p:attrNameLst>
                                      </p:cBhvr>
                                      <p:tavLst>
                                        <p:tav tm="0">
                                          <p:val>
                                            <p:strVal val="#ppt_x"/>
                                          </p:val>
                                        </p:tav>
                                        <p:tav tm="100000">
                                          <p:val>
                                            <p:strVal val="#ppt_x"/>
                                          </p:val>
                                        </p:tav>
                                      </p:tavLst>
                                    </p:anim>
                                    <p:anim calcmode="lin" valueType="num">
                                      <p:cBhvr additive="base">
                                        <p:cTn id="25" dur="20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21"/>
                                        </p:tgtEl>
                                        <p:attrNameLst>
                                          <p:attrName>style.visibility</p:attrName>
                                        </p:attrNameLst>
                                      </p:cBhvr>
                                      <p:to>
                                        <p:strVal val="visible"/>
                                      </p:to>
                                    </p:set>
                                    <p:anim calcmode="lin" valueType="num">
                                      <p:cBhvr additive="base">
                                        <p:cTn id="28" dur="2000" fill="hold"/>
                                        <p:tgtEl>
                                          <p:spTgt spid="121"/>
                                        </p:tgtEl>
                                        <p:attrNameLst>
                                          <p:attrName>ppt_x</p:attrName>
                                        </p:attrNameLst>
                                      </p:cBhvr>
                                      <p:tavLst>
                                        <p:tav tm="0">
                                          <p:val>
                                            <p:strVal val="#ppt_x"/>
                                          </p:val>
                                        </p:tav>
                                        <p:tav tm="100000">
                                          <p:val>
                                            <p:strVal val="#ppt_x"/>
                                          </p:val>
                                        </p:tav>
                                      </p:tavLst>
                                    </p:anim>
                                    <p:anim calcmode="lin" valueType="num">
                                      <p:cBhvr additive="base">
                                        <p:cTn id="29" dur="2000" fill="hold"/>
                                        <p:tgtEl>
                                          <p:spTgt spid="121"/>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53"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p:cTn id="33" dur="500" fill="hold"/>
                                        <p:tgtEl>
                                          <p:spTgt spid="81"/>
                                        </p:tgtEl>
                                        <p:attrNameLst>
                                          <p:attrName>ppt_w</p:attrName>
                                        </p:attrNameLst>
                                      </p:cBhvr>
                                      <p:tavLst>
                                        <p:tav tm="0">
                                          <p:val>
                                            <p:fltVal val="0"/>
                                          </p:val>
                                        </p:tav>
                                        <p:tav tm="100000">
                                          <p:val>
                                            <p:strVal val="#ppt_w"/>
                                          </p:val>
                                        </p:tav>
                                      </p:tavLst>
                                    </p:anim>
                                    <p:anim calcmode="lin" valueType="num">
                                      <p:cBhvr>
                                        <p:cTn id="34" dur="500" fill="hold"/>
                                        <p:tgtEl>
                                          <p:spTgt spid="81"/>
                                        </p:tgtEl>
                                        <p:attrNameLst>
                                          <p:attrName>ppt_h</p:attrName>
                                        </p:attrNameLst>
                                      </p:cBhvr>
                                      <p:tavLst>
                                        <p:tav tm="0">
                                          <p:val>
                                            <p:fltVal val="0"/>
                                          </p:val>
                                        </p:tav>
                                        <p:tav tm="100000">
                                          <p:val>
                                            <p:strVal val="#ppt_h"/>
                                          </p:val>
                                        </p:tav>
                                      </p:tavLst>
                                    </p:anim>
                                    <p:animEffect transition="in" filter="fade">
                                      <p:cBhvr>
                                        <p:cTn id="35" dur="500"/>
                                        <p:tgtEl>
                                          <p:spTgt spid="81"/>
                                        </p:tgtEl>
                                      </p:cBhvr>
                                    </p:animEffect>
                                  </p:childTnLst>
                                </p:cTn>
                              </p:par>
                            </p:childTnLst>
                          </p:cTn>
                        </p:par>
                        <p:par>
                          <p:cTn id="36" fill="hold">
                            <p:stCondLst>
                              <p:cond delay="3500"/>
                            </p:stCondLst>
                            <p:childTnLst>
                              <p:par>
                                <p:cTn id="37" presetID="2" presetClass="entr" presetSubtype="1"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2000" fill="hold"/>
                                        <p:tgtEl>
                                          <p:spTgt spid="122"/>
                                        </p:tgtEl>
                                        <p:attrNameLst>
                                          <p:attrName>ppt_x</p:attrName>
                                        </p:attrNameLst>
                                      </p:cBhvr>
                                      <p:tavLst>
                                        <p:tav tm="0">
                                          <p:val>
                                            <p:strVal val="#ppt_x"/>
                                          </p:val>
                                        </p:tav>
                                        <p:tav tm="100000">
                                          <p:val>
                                            <p:strVal val="#ppt_x"/>
                                          </p:val>
                                        </p:tav>
                                      </p:tavLst>
                                    </p:anim>
                                    <p:anim calcmode="lin" valueType="num">
                                      <p:cBhvr additive="base">
                                        <p:cTn id="40" dur="2000" fill="hold"/>
                                        <p:tgtEl>
                                          <p:spTgt spid="122"/>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ppt_x"/>
                                          </p:val>
                                        </p:tav>
                                        <p:tav tm="100000">
                                          <p:val>
                                            <p:strVal val="#ppt_x"/>
                                          </p:val>
                                        </p:tav>
                                      </p:tavLst>
                                    </p:anim>
                                    <p:anim calcmode="lin" valueType="num">
                                      <p:cBhvr additive="base">
                                        <p:cTn id="44" dur="20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500"/>
                            </p:stCondLst>
                            <p:childTnLst>
                              <p:par>
                                <p:cTn id="46" presetID="2" presetClass="entr" presetSubtype="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92"/>
                                        </p:tgtEl>
                                        <p:attrNameLst>
                                          <p:attrName>style.visibility</p:attrName>
                                        </p:attrNameLst>
                                      </p:cBhvr>
                                      <p:to>
                                        <p:strVal val="visible"/>
                                      </p:to>
                                    </p:set>
                                    <p:anim calcmode="lin" valueType="num">
                                      <p:cBhvr additive="base">
                                        <p:cTn id="52" dur="500" fill="hold"/>
                                        <p:tgtEl>
                                          <p:spTgt spid="92"/>
                                        </p:tgtEl>
                                        <p:attrNameLst>
                                          <p:attrName>ppt_x</p:attrName>
                                        </p:attrNameLst>
                                      </p:cBhvr>
                                      <p:tavLst>
                                        <p:tav tm="0">
                                          <p:val>
                                            <p:strVal val="1+#ppt_w/2"/>
                                          </p:val>
                                        </p:tav>
                                        <p:tav tm="100000">
                                          <p:val>
                                            <p:strVal val="#ppt_x"/>
                                          </p:val>
                                        </p:tav>
                                      </p:tavLst>
                                    </p:anim>
                                    <p:anim calcmode="lin" valueType="num">
                                      <p:cBhvr additive="base">
                                        <p:cTn id="53" dur="500" fill="hold"/>
                                        <p:tgtEl>
                                          <p:spTgt spid="92"/>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500" fill="hold"/>
                                        <p:tgtEl>
                                          <p:spTgt spid="96"/>
                                        </p:tgtEl>
                                        <p:attrNameLst>
                                          <p:attrName>ppt_x</p:attrName>
                                        </p:attrNameLst>
                                      </p:cBhvr>
                                      <p:tavLst>
                                        <p:tav tm="0">
                                          <p:val>
                                            <p:strVal val="1+#ppt_w/2"/>
                                          </p:val>
                                        </p:tav>
                                        <p:tav tm="100000">
                                          <p:val>
                                            <p:strVal val="#ppt_x"/>
                                          </p:val>
                                        </p:tav>
                                      </p:tavLst>
                                    </p:anim>
                                    <p:anim calcmode="lin" valueType="num">
                                      <p:cBhvr additive="base">
                                        <p:cTn id="62" dur="500" fill="hold"/>
                                        <p:tgtEl>
                                          <p:spTgt spid="96"/>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1+#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fill="hold"/>
                                        <p:tgtEl>
                                          <p:spTgt spid="100"/>
                                        </p:tgtEl>
                                        <p:attrNameLst>
                                          <p:attrName>ppt_x</p:attrName>
                                        </p:attrNameLst>
                                      </p:cBhvr>
                                      <p:tavLst>
                                        <p:tav tm="0">
                                          <p:val>
                                            <p:strVal val="1+#ppt_w/2"/>
                                          </p:val>
                                        </p:tav>
                                        <p:tav tm="100000">
                                          <p:val>
                                            <p:strVal val="#ppt_x"/>
                                          </p:val>
                                        </p:tav>
                                      </p:tavLst>
                                    </p:anim>
                                    <p:anim calcmode="lin" valueType="num">
                                      <p:cBhvr additive="base">
                                        <p:cTn id="71" dur="500" fill="hold"/>
                                        <p:tgtEl>
                                          <p:spTgt spid="100"/>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 presetClass="entr" presetSubtype="2"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1+#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106"/>
                                        </p:tgtEl>
                                        <p:attrNameLst>
                                          <p:attrName>style.visibility</p:attrName>
                                        </p:attrNameLst>
                                      </p:cBhvr>
                                      <p:to>
                                        <p:strVal val="visible"/>
                                      </p:to>
                                    </p:set>
                                    <p:anim calcmode="lin" valueType="num">
                                      <p:cBhvr additive="base">
                                        <p:cTn id="79" dur="500" fill="hold"/>
                                        <p:tgtEl>
                                          <p:spTgt spid="106"/>
                                        </p:tgtEl>
                                        <p:attrNameLst>
                                          <p:attrName>ppt_x</p:attrName>
                                        </p:attrNameLst>
                                      </p:cBhvr>
                                      <p:tavLst>
                                        <p:tav tm="0">
                                          <p:val>
                                            <p:strVal val="1+#ppt_w/2"/>
                                          </p:val>
                                        </p:tav>
                                        <p:tav tm="100000">
                                          <p:val>
                                            <p:strVal val="#ppt_x"/>
                                          </p:val>
                                        </p:tav>
                                      </p:tavLst>
                                    </p:anim>
                                    <p:anim calcmode="lin" valueType="num">
                                      <p:cBhvr additive="base">
                                        <p:cTn id="80" dur="500" fill="hold"/>
                                        <p:tgtEl>
                                          <p:spTgt spid="106"/>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2" presetClass="entr" presetSubtype="2"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1+#ppt_w/2"/>
                                          </p:val>
                                        </p:tav>
                                        <p:tav tm="100000">
                                          <p:val>
                                            <p:strVal val="#ppt_x"/>
                                          </p:val>
                                        </p:tav>
                                      </p:tavLst>
                                    </p:anim>
                                    <p:anim calcmode="lin" valueType="num">
                                      <p:cBhvr additive="base">
                                        <p:cTn id="85" dur="500" fill="hold"/>
                                        <p:tgtEl>
                                          <p:spTgt spid="2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116"/>
                                        </p:tgtEl>
                                        <p:attrNameLst>
                                          <p:attrName>style.visibility</p:attrName>
                                        </p:attrNameLst>
                                      </p:cBhvr>
                                      <p:to>
                                        <p:strVal val="visible"/>
                                      </p:to>
                                    </p:set>
                                    <p:anim calcmode="lin" valueType="num">
                                      <p:cBhvr additive="base">
                                        <p:cTn id="88" dur="500" fill="hold"/>
                                        <p:tgtEl>
                                          <p:spTgt spid="116"/>
                                        </p:tgtEl>
                                        <p:attrNameLst>
                                          <p:attrName>ppt_x</p:attrName>
                                        </p:attrNameLst>
                                      </p:cBhvr>
                                      <p:tavLst>
                                        <p:tav tm="0">
                                          <p:val>
                                            <p:strVal val="1+#ppt_w/2"/>
                                          </p:val>
                                        </p:tav>
                                        <p:tav tm="100000">
                                          <p:val>
                                            <p:strVal val="#ppt_x"/>
                                          </p:val>
                                        </p:tav>
                                      </p:tavLst>
                                    </p:anim>
                                    <p:anim calcmode="lin" valueType="num">
                                      <p:cBhvr additive="base">
                                        <p:cTn id="89" dur="500" fill="hold"/>
                                        <p:tgtEl>
                                          <p:spTgt spid="116"/>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53" presetClass="entr" presetSubtype="0" fill="hold" nodeType="after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p:cTn id="93" dur="500" fill="hold"/>
                                        <p:tgtEl>
                                          <p:spTgt spid="82"/>
                                        </p:tgtEl>
                                        <p:attrNameLst>
                                          <p:attrName>ppt_w</p:attrName>
                                        </p:attrNameLst>
                                      </p:cBhvr>
                                      <p:tavLst>
                                        <p:tav tm="0">
                                          <p:val>
                                            <p:fltVal val="0"/>
                                          </p:val>
                                        </p:tav>
                                        <p:tav tm="100000">
                                          <p:val>
                                            <p:strVal val="#ppt_w"/>
                                          </p:val>
                                        </p:tav>
                                      </p:tavLst>
                                    </p:anim>
                                    <p:anim calcmode="lin" valueType="num">
                                      <p:cBhvr>
                                        <p:cTn id="94" dur="500" fill="hold"/>
                                        <p:tgtEl>
                                          <p:spTgt spid="82"/>
                                        </p:tgtEl>
                                        <p:attrNameLst>
                                          <p:attrName>ppt_h</p:attrName>
                                        </p:attrNameLst>
                                      </p:cBhvr>
                                      <p:tavLst>
                                        <p:tav tm="0">
                                          <p:val>
                                            <p:fltVal val="0"/>
                                          </p:val>
                                        </p:tav>
                                        <p:tav tm="100000">
                                          <p:val>
                                            <p:strVal val="#ppt_h"/>
                                          </p:val>
                                        </p:tav>
                                      </p:tavLst>
                                    </p:anim>
                                    <p:animEffect transition="in" filter="fade">
                                      <p:cBhvr>
                                        <p:cTn id="95" dur="500"/>
                                        <p:tgtEl>
                                          <p:spTgt spid="82"/>
                                        </p:tgtEl>
                                      </p:cBhvr>
                                    </p:animEffect>
                                  </p:childTnLst>
                                </p:cTn>
                              </p:par>
                            </p:childTnLst>
                          </p:cTn>
                        </p:par>
                        <p:par>
                          <p:cTn id="96" fill="hold">
                            <p:stCondLst>
                              <p:cond delay="8500"/>
                            </p:stCondLst>
                            <p:childTnLst>
                              <p:par>
                                <p:cTn id="97" presetID="2" presetClass="entr" presetSubtype="1"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2000" fill="hold"/>
                                        <p:tgtEl>
                                          <p:spTgt spid="19"/>
                                        </p:tgtEl>
                                        <p:attrNameLst>
                                          <p:attrName>ppt_x</p:attrName>
                                        </p:attrNameLst>
                                      </p:cBhvr>
                                      <p:tavLst>
                                        <p:tav tm="0">
                                          <p:val>
                                            <p:strVal val="#ppt_x"/>
                                          </p:val>
                                        </p:tav>
                                        <p:tav tm="100000">
                                          <p:val>
                                            <p:strVal val="#ppt_x"/>
                                          </p:val>
                                        </p:tav>
                                      </p:tavLst>
                                    </p:anim>
                                    <p:anim calcmode="lin" valueType="num">
                                      <p:cBhvr additive="base">
                                        <p:cTn id="100" dur="2000" fill="hold"/>
                                        <p:tgtEl>
                                          <p:spTgt spid="19"/>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23"/>
                                        </p:tgtEl>
                                        <p:attrNameLst>
                                          <p:attrName>style.visibility</p:attrName>
                                        </p:attrNameLst>
                                      </p:cBhvr>
                                      <p:to>
                                        <p:strVal val="visible"/>
                                      </p:to>
                                    </p:set>
                                    <p:anim calcmode="lin" valueType="num">
                                      <p:cBhvr additive="base">
                                        <p:cTn id="103" dur="2000" fill="hold"/>
                                        <p:tgtEl>
                                          <p:spTgt spid="123"/>
                                        </p:tgtEl>
                                        <p:attrNameLst>
                                          <p:attrName>ppt_x</p:attrName>
                                        </p:attrNameLst>
                                      </p:cBhvr>
                                      <p:tavLst>
                                        <p:tav tm="0">
                                          <p:val>
                                            <p:strVal val="#ppt_x"/>
                                          </p:val>
                                        </p:tav>
                                        <p:tav tm="100000">
                                          <p:val>
                                            <p:strVal val="#ppt_x"/>
                                          </p:val>
                                        </p:tav>
                                      </p:tavLst>
                                    </p:anim>
                                    <p:anim calcmode="lin" valueType="num">
                                      <p:cBhvr additive="base">
                                        <p:cTn id="104" dur="2000" fill="hold"/>
                                        <p:tgtEl>
                                          <p:spTgt spid="123"/>
                                        </p:tgtEl>
                                        <p:attrNameLst>
                                          <p:attrName>ppt_y</p:attrName>
                                        </p:attrNameLst>
                                      </p:cBhvr>
                                      <p:tavLst>
                                        <p:tav tm="0">
                                          <p:val>
                                            <p:strVal val="0-#ppt_h/2"/>
                                          </p:val>
                                        </p:tav>
                                        <p:tav tm="100000">
                                          <p:val>
                                            <p:strVal val="#ppt_y"/>
                                          </p:val>
                                        </p:tav>
                                      </p:tavLst>
                                    </p:anim>
                                  </p:childTnLst>
                                </p:cTn>
                              </p:par>
                            </p:childTnLst>
                          </p:cTn>
                        </p:par>
                        <p:par>
                          <p:cTn id="105" fill="hold">
                            <p:stCondLst>
                              <p:cond delay="10500"/>
                            </p:stCondLst>
                            <p:childTnLst>
                              <p:par>
                                <p:cTn id="106" presetID="53" presetClass="entr" presetSubtype="0" fill="hold"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fltVal val="0"/>
                                          </p:val>
                                        </p:tav>
                                        <p:tav tm="100000">
                                          <p:val>
                                            <p:strVal val="#ppt_w"/>
                                          </p:val>
                                        </p:tav>
                                      </p:tavLst>
                                    </p:anim>
                                    <p:anim calcmode="lin" valueType="num">
                                      <p:cBhvr>
                                        <p:cTn id="109" dur="500" fill="hold"/>
                                        <p:tgtEl>
                                          <p:spTgt spid="83"/>
                                        </p:tgtEl>
                                        <p:attrNameLst>
                                          <p:attrName>ppt_h</p:attrName>
                                        </p:attrNameLst>
                                      </p:cBhvr>
                                      <p:tavLst>
                                        <p:tav tm="0">
                                          <p:val>
                                            <p:fltVal val="0"/>
                                          </p:val>
                                        </p:tav>
                                        <p:tav tm="100000">
                                          <p:val>
                                            <p:strVal val="#ppt_h"/>
                                          </p:val>
                                        </p:tav>
                                      </p:tavLst>
                                    </p:anim>
                                    <p:animEffect transition="in" filter="fade">
                                      <p:cBhvr>
                                        <p:cTn id="110" dur="500"/>
                                        <p:tgtEl>
                                          <p:spTgt spid="83"/>
                                        </p:tgtEl>
                                      </p:cBhvr>
                                    </p:animEffect>
                                  </p:childTnLst>
                                </p:cTn>
                              </p:par>
                            </p:childTnLst>
                          </p:cTn>
                        </p:par>
                        <p:par>
                          <p:cTn id="111" fill="hold">
                            <p:stCondLst>
                              <p:cond delay="11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childTnLst>
                          </p:cTn>
                        </p:par>
                        <p:par>
                          <p:cTn id="116" fill="hold">
                            <p:stCondLst>
                              <p:cond delay="11500"/>
                            </p:stCondLst>
                            <p:childTnLst>
                              <p:par>
                                <p:cTn id="117" presetID="53" presetClass="entr" presetSubtype="0" fill="hold" nodeType="afterEffect">
                                  <p:stCondLst>
                                    <p:cond delay="0"/>
                                  </p:stCondLst>
                                  <p:childTnLst>
                                    <p:set>
                                      <p:cBhvr>
                                        <p:cTn id="118" dur="1" fill="hold">
                                          <p:stCondLst>
                                            <p:cond delay="0"/>
                                          </p:stCondLst>
                                        </p:cTn>
                                        <p:tgtEl>
                                          <p:spTgt spid="84"/>
                                        </p:tgtEl>
                                        <p:attrNameLst>
                                          <p:attrName>style.visibility</p:attrName>
                                        </p:attrNameLst>
                                      </p:cBhvr>
                                      <p:to>
                                        <p:strVal val="visible"/>
                                      </p:to>
                                    </p:set>
                                    <p:anim calcmode="lin" valueType="num">
                                      <p:cBhvr>
                                        <p:cTn id="119" dur="500" fill="hold"/>
                                        <p:tgtEl>
                                          <p:spTgt spid="84"/>
                                        </p:tgtEl>
                                        <p:attrNameLst>
                                          <p:attrName>ppt_w</p:attrName>
                                        </p:attrNameLst>
                                      </p:cBhvr>
                                      <p:tavLst>
                                        <p:tav tm="0">
                                          <p:val>
                                            <p:fltVal val="0"/>
                                          </p:val>
                                        </p:tav>
                                        <p:tav tm="100000">
                                          <p:val>
                                            <p:strVal val="#ppt_w"/>
                                          </p:val>
                                        </p:tav>
                                      </p:tavLst>
                                    </p:anim>
                                    <p:anim calcmode="lin" valueType="num">
                                      <p:cBhvr>
                                        <p:cTn id="120" dur="500" fill="hold"/>
                                        <p:tgtEl>
                                          <p:spTgt spid="84"/>
                                        </p:tgtEl>
                                        <p:attrNameLst>
                                          <p:attrName>ppt_h</p:attrName>
                                        </p:attrNameLst>
                                      </p:cBhvr>
                                      <p:tavLst>
                                        <p:tav tm="0">
                                          <p:val>
                                            <p:fltVal val="0"/>
                                          </p:val>
                                        </p:tav>
                                        <p:tav tm="100000">
                                          <p:val>
                                            <p:strVal val="#ppt_h"/>
                                          </p:val>
                                        </p:tav>
                                      </p:tavLst>
                                    </p:anim>
                                    <p:animEffect transition="in" filter="fade">
                                      <p:cBhvr>
                                        <p:cTn id="121" dur="500"/>
                                        <p:tgtEl>
                                          <p:spTgt spid="84"/>
                                        </p:tgtEl>
                                      </p:cBhvr>
                                    </p:animEffect>
                                  </p:childTnLst>
                                </p:cTn>
                              </p:par>
                            </p:childTnLst>
                          </p:cTn>
                        </p:par>
                        <p:par>
                          <p:cTn id="122" fill="hold">
                            <p:stCondLst>
                              <p:cond delay="12000"/>
                            </p:stCondLst>
                            <p:childTnLst>
                              <p:par>
                                <p:cTn id="123" presetID="2" presetClass="entr" presetSubtype="2" fill="hold" nodeType="afterEffect">
                                  <p:stCondLst>
                                    <p:cond delay="0"/>
                                  </p:stCondLst>
                                  <p:childTnLst>
                                    <p:set>
                                      <p:cBhvr>
                                        <p:cTn id="124" dur="1" fill="hold">
                                          <p:stCondLst>
                                            <p:cond delay="0"/>
                                          </p:stCondLst>
                                        </p:cTn>
                                        <p:tgtEl>
                                          <p:spTgt spid="14"/>
                                        </p:tgtEl>
                                        <p:attrNameLst>
                                          <p:attrName>style.visibility</p:attrName>
                                        </p:attrNameLst>
                                      </p:cBhvr>
                                      <p:to>
                                        <p:strVal val="visible"/>
                                      </p:to>
                                    </p:set>
                                    <p:anim calcmode="lin" valueType="num">
                                      <p:cBhvr additive="base">
                                        <p:cTn id="125" dur="500" fill="hold"/>
                                        <p:tgtEl>
                                          <p:spTgt spid="14"/>
                                        </p:tgtEl>
                                        <p:attrNameLst>
                                          <p:attrName>ppt_x</p:attrName>
                                        </p:attrNameLst>
                                      </p:cBhvr>
                                      <p:tavLst>
                                        <p:tav tm="0">
                                          <p:val>
                                            <p:strVal val="1+#ppt_w/2"/>
                                          </p:val>
                                        </p:tav>
                                        <p:tav tm="100000">
                                          <p:val>
                                            <p:strVal val="#ppt_x"/>
                                          </p:val>
                                        </p:tav>
                                      </p:tavLst>
                                    </p:anim>
                                    <p:anim calcmode="lin" valueType="num">
                                      <p:cBhvr additive="base">
                                        <p:cTn id="126" dur="500" fill="hold"/>
                                        <p:tgtEl>
                                          <p:spTgt spid="14"/>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53" presetClass="entr" presetSubtype="0" fill="hold" nodeType="afterEffect">
                                  <p:stCondLst>
                                    <p:cond delay="0"/>
                                  </p:stCondLst>
                                  <p:childTnLst>
                                    <p:set>
                                      <p:cBhvr>
                                        <p:cTn id="129" dur="1" fill="hold">
                                          <p:stCondLst>
                                            <p:cond delay="0"/>
                                          </p:stCondLst>
                                        </p:cTn>
                                        <p:tgtEl>
                                          <p:spTgt spid="85"/>
                                        </p:tgtEl>
                                        <p:attrNameLst>
                                          <p:attrName>style.visibility</p:attrName>
                                        </p:attrNameLst>
                                      </p:cBhvr>
                                      <p:to>
                                        <p:strVal val="visible"/>
                                      </p:to>
                                    </p:set>
                                    <p:anim calcmode="lin" valueType="num">
                                      <p:cBhvr>
                                        <p:cTn id="130" dur="500" fill="hold"/>
                                        <p:tgtEl>
                                          <p:spTgt spid="85"/>
                                        </p:tgtEl>
                                        <p:attrNameLst>
                                          <p:attrName>ppt_w</p:attrName>
                                        </p:attrNameLst>
                                      </p:cBhvr>
                                      <p:tavLst>
                                        <p:tav tm="0">
                                          <p:val>
                                            <p:fltVal val="0"/>
                                          </p:val>
                                        </p:tav>
                                        <p:tav tm="100000">
                                          <p:val>
                                            <p:strVal val="#ppt_w"/>
                                          </p:val>
                                        </p:tav>
                                      </p:tavLst>
                                    </p:anim>
                                    <p:anim calcmode="lin" valueType="num">
                                      <p:cBhvr>
                                        <p:cTn id="131" dur="500" fill="hold"/>
                                        <p:tgtEl>
                                          <p:spTgt spid="85"/>
                                        </p:tgtEl>
                                        <p:attrNameLst>
                                          <p:attrName>ppt_h</p:attrName>
                                        </p:attrNameLst>
                                      </p:cBhvr>
                                      <p:tavLst>
                                        <p:tav tm="0">
                                          <p:val>
                                            <p:fltVal val="0"/>
                                          </p:val>
                                        </p:tav>
                                        <p:tav tm="100000">
                                          <p:val>
                                            <p:strVal val="#ppt_h"/>
                                          </p:val>
                                        </p:tav>
                                      </p:tavLst>
                                    </p:anim>
                                    <p:animEffect transition="in" filter="fade">
                                      <p:cBhvr>
                                        <p:cTn id="132" dur="500"/>
                                        <p:tgtEl>
                                          <p:spTgt spid="85"/>
                                        </p:tgtEl>
                                      </p:cBhvr>
                                    </p:animEffect>
                                  </p:childTnLst>
                                </p:cTn>
                              </p:par>
                            </p:childTnLst>
                          </p:cTn>
                        </p:par>
                        <p:par>
                          <p:cTn id="133" fill="hold">
                            <p:stCondLst>
                              <p:cond delay="13000"/>
                            </p:stCondLst>
                            <p:childTnLst>
                              <p:par>
                                <p:cTn id="134" presetID="2" presetClass="entr" presetSubtype="2" fill="hold" nodeType="afterEffect">
                                  <p:stCondLst>
                                    <p:cond delay="0"/>
                                  </p:stCondLst>
                                  <p:childTnLst>
                                    <p:set>
                                      <p:cBhvr>
                                        <p:cTn id="135" dur="1" fill="hold">
                                          <p:stCondLst>
                                            <p:cond delay="0"/>
                                          </p:stCondLst>
                                        </p:cTn>
                                        <p:tgtEl>
                                          <p:spTgt spid="17"/>
                                        </p:tgtEl>
                                        <p:attrNameLst>
                                          <p:attrName>style.visibility</p:attrName>
                                        </p:attrNameLst>
                                      </p:cBhvr>
                                      <p:to>
                                        <p:strVal val="visible"/>
                                      </p:to>
                                    </p:set>
                                    <p:anim calcmode="lin" valueType="num">
                                      <p:cBhvr additive="base">
                                        <p:cTn id="136" dur="500" fill="hold"/>
                                        <p:tgtEl>
                                          <p:spTgt spid="17"/>
                                        </p:tgtEl>
                                        <p:attrNameLst>
                                          <p:attrName>ppt_x</p:attrName>
                                        </p:attrNameLst>
                                      </p:cBhvr>
                                      <p:tavLst>
                                        <p:tav tm="0">
                                          <p:val>
                                            <p:strVal val="1+#ppt_w/2"/>
                                          </p:val>
                                        </p:tav>
                                        <p:tav tm="100000">
                                          <p:val>
                                            <p:strVal val="#ppt_x"/>
                                          </p:val>
                                        </p:tav>
                                      </p:tavLst>
                                    </p:anim>
                                    <p:anim calcmode="lin" valueType="num">
                                      <p:cBhvr additive="base">
                                        <p:cTn id="137" dur="500" fill="hold"/>
                                        <p:tgtEl>
                                          <p:spTgt spid="17"/>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53" presetClass="entr" presetSubtype="0" fill="hold" nodeType="afterEffect">
                                  <p:stCondLst>
                                    <p:cond delay="0"/>
                                  </p:stCondLst>
                                  <p:childTnLst>
                                    <p:set>
                                      <p:cBhvr>
                                        <p:cTn id="140" dur="1" fill="hold">
                                          <p:stCondLst>
                                            <p:cond delay="0"/>
                                          </p:stCondLst>
                                        </p:cTn>
                                        <p:tgtEl>
                                          <p:spTgt spid="86"/>
                                        </p:tgtEl>
                                        <p:attrNameLst>
                                          <p:attrName>style.visibility</p:attrName>
                                        </p:attrNameLst>
                                      </p:cBhvr>
                                      <p:to>
                                        <p:strVal val="visible"/>
                                      </p:to>
                                    </p:set>
                                    <p:anim calcmode="lin" valueType="num">
                                      <p:cBhvr>
                                        <p:cTn id="141" dur="500" fill="hold"/>
                                        <p:tgtEl>
                                          <p:spTgt spid="86"/>
                                        </p:tgtEl>
                                        <p:attrNameLst>
                                          <p:attrName>ppt_w</p:attrName>
                                        </p:attrNameLst>
                                      </p:cBhvr>
                                      <p:tavLst>
                                        <p:tav tm="0">
                                          <p:val>
                                            <p:fltVal val="0"/>
                                          </p:val>
                                        </p:tav>
                                        <p:tav tm="100000">
                                          <p:val>
                                            <p:strVal val="#ppt_w"/>
                                          </p:val>
                                        </p:tav>
                                      </p:tavLst>
                                    </p:anim>
                                    <p:anim calcmode="lin" valueType="num">
                                      <p:cBhvr>
                                        <p:cTn id="142" dur="500" fill="hold"/>
                                        <p:tgtEl>
                                          <p:spTgt spid="86"/>
                                        </p:tgtEl>
                                        <p:attrNameLst>
                                          <p:attrName>ppt_h</p:attrName>
                                        </p:attrNameLst>
                                      </p:cBhvr>
                                      <p:tavLst>
                                        <p:tav tm="0">
                                          <p:val>
                                            <p:fltVal val="0"/>
                                          </p:val>
                                        </p:tav>
                                        <p:tav tm="100000">
                                          <p:val>
                                            <p:strVal val="#ppt_h"/>
                                          </p:val>
                                        </p:tav>
                                      </p:tavLst>
                                    </p:anim>
                                    <p:animEffect transition="in" filter="fade">
                                      <p:cBhvr>
                                        <p:cTn id="143" dur="500"/>
                                        <p:tgtEl>
                                          <p:spTgt spid="86"/>
                                        </p:tgtEl>
                                      </p:cBhvr>
                                    </p:animEffect>
                                  </p:childTnLst>
                                </p:cTn>
                              </p:par>
                            </p:childTnLst>
                          </p:cTn>
                        </p:par>
                        <p:par>
                          <p:cTn id="144" fill="hold">
                            <p:stCondLst>
                              <p:cond delay="14000"/>
                            </p:stCondLst>
                            <p:childTnLst>
                              <p:par>
                                <p:cTn id="145" presetID="2" presetClass="entr" presetSubtype="2" fill="hold" nodeType="after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additive="base">
                                        <p:cTn id="147" dur="1000" fill="hold"/>
                                        <p:tgtEl>
                                          <p:spTgt spid="15"/>
                                        </p:tgtEl>
                                        <p:attrNameLst>
                                          <p:attrName>ppt_x</p:attrName>
                                        </p:attrNameLst>
                                      </p:cBhvr>
                                      <p:tavLst>
                                        <p:tav tm="0">
                                          <p:val>
                                            <p:strVal val="1+#ppt_w/2"/>
                                          </p:val>
                                        </p:tav>
                                        <p:tav tm="100000">
                                          <p:val>
                                            <p:strVal val="#ppt_x"/>
                                          </p:val>
                                        </p:tav>
                                      </p:tavLst>
                                    </p:anim>
                                    <p:anim calcmode="lin" valueType="num">
                                      <p:cBhvr additive="base">
                                        <p:cTn id="148" dur="1000" fill="hold"/>
                                        <p:tgtEl>
                                          <p:spTgt spid="15"/>
                                        </p:tgtEl>
                                        <p:attrNameLst>
                                          <p:attrName>ppt_y</p:attrName>
                                        </p:attrNameLst>
                                      </p:cBhvr>
                                      <p:tavLst>
                                        <p:tav tm="0">
                                          <p:val>
                                            <p:strVal val="#ppt_y"/>
                                          </p:val>
                                        </p:tav>
                                        <p:tav tm="100000">
                                          <p:val>
                                            <p:strVal val="#ppt_y"/>
                                          </p:val>
                                        </p:tav>
                                      </p:tavLst>
                                    </p:anim>
                                  </p:childTnLst>
                                </p:cTn>
                              </p:par>
                            </p:childTnLst>
                          </p:cTn>
                        </p:par>
                        <p:par>
                          <p:cTn id="149" fill="hold">
                            <p:stCondLst>
                              <p:cond delay="15000"/>
                            </p:stCondLst>
                            <p:childTnLst>
                              <p:par>
                                <p:cTn id="150" presetID="53" presetClass="entr" presetSubtype="0" fill="hold" nodeType="afterEffect">
                                  <p:stCondLst>
                                    <p:cond delay="0"/>
                                  </p:stCondLst>
                                  <p:childTnLst>
                                    <p:set>
                                      <p:cBhvr>
                                        <p:cTn id="151" dur="1" fill="hold">
                                          <p:stCondLst>
                                            <p:cond delay="0"/>
                                          </p:stCondLst>
                                        </p:cTn>
                                        <p:tgtEl>
                                          <p:spTgt spid="87"/>
                                        </p:tgtEl>
                                        <p:attrNameLst>
                                          <p:attrName>style.visibility</p:attrName>
                                        </p:attrNameLst>
                                      </p:cBhvr>
                                      <p:to>
                                        <p:strVal val="visible"/>
                                      </p:to>
                                    </p:set>
                                    <p:anim calcmode="lin" valueType="num">
                                      <p:cBhvr>
                                        <p:cTn id="152" dur="500" fill="hold"/>
                                        <p:tgtEl>
                                          <p:spTgt spid="87"/>
                                        </p:tgtEl>
                                        <p:attrNameLst>
                                          <p:attrName>ppt_w</p:attrName>
                                        </p:attrNameLst>
                                      </p:cBhvr>
                                      <p:tavLst>
                                        <p:tav tm="0">
                                          <p:val>
                                            <p:fltVal val="0"/>
                                          </p:val>
                                        </p:tav>
                                        <p:tav tm="100000">
                                          <p:val>
                                            <p:strVal val="#ppt_w"/>
                                          </p:val>
                                        </p:tav>
                                      </p:tavLst>
                                    </p:anim>
                                    <p:anim calcmode="lin" valueType="num">
                                      <p:cBhvr>
                                        <p:cTn id="153" dur="500" fill="hold"/>
                                        <p:tgtEl>
                                          <p:spTgt spid="87"/>
                                        </p:tgtEl>
                                        <p:attrNameLst>
                                          <p:attrName>ppt_h</p:attrName>
                                        </p:attrNameLst>
                                      </p:cBhvr>
                                      <p:tavLst>
                                        <p:tav tm="0">
                                          <p:val>
                                            <p:fltVal val="0"/>
                                          </p:val>
                                        </p:tav>
                                        <p:tav tm="100000">
                                          <p:val>
                                            <p:strVal val="#ppt_h"/>
                                          </p:val>
                                        </p:tav>
                                      </p:tavLst>
                                    </p:anim>
                                    <p:animEffect transition="in" filter="fade">
                                      <p:cBhvr>
                                        <p:cTn id="154" dur="500"/>
                                        <p:tgtEl>
                                          <p:spTgt spid="87"/>
                                        </p:tgtEl>
                                      </p:cBhvr>
                                    </p:animEffect>
                                  </p:childTnLst>
                                </p:cTn>
                              </p:par>
                            </p:childTnLst>
                          </p:cTn>
                        </p:par>
                        <p:par>
                          <p:cTn id="155" fill="hold">
                            <p:stCondLst>
                              <p:cond delay="15500"/>
                            </p:stCondLst>
                            <p:childTnLst>
                              <p:par>
                                <p:cTn id="156" presetID="2" presetClass="entr" presetSubtype="2" fill="hold" nodeType="afterEffect">
                                  <p:stCondLst>
                                    <p:cond delay="0"/>
                                  </p:stCondLst>
                                  <p:childTnLst>
                                    <p:set>
                                      <p:cBhvr>
                                        <p:cTn id="157" dur="1" fill="hold">
                                          <p:stCondLst>
                                            <p:cond delay="0"/>
                                          </p:stCondLst>
                                        </p:cTn>
                                        <p:tgtEl>
                                          <p:spTgt spid="16"/>
                                        </p:tgtEl>
                                        <p:attrNameLst>
                                          <p:attrName>style.visibility</p:attrName>
                                        </p:attrNameLst>
                                      </p:cBhvr>
                                      <p:to>
                                        <p:strVal val="visible"/>
                                      </p:to>
                                    </p:set>
                                    <p:anim calcmode="lin" valueType="num">
                                      <p:cBhvr additive="base">
                                        <p:cTn id="158" dur="1000" fill="hold"/>
                                        <p:tgtEl>
                                          <p:spTgt spid="16"/>
                                        </p:tgtEl>
                                        <p:attrNameLst>
                                          <p:attrName>ppt_x</p:attrName>
                                        </p:attrNameLst>
                                      </p:cBhvr>
                                      <p:tavLst>
                                        <p:tav tm="0">
                                          <p:val>
                                            <p:strVal val="1+#ppt_w/2"/>
                                          </p:val>
                                        </p:tav>
                                        <p:tav tm="100000">
                                          <p:val>
                                            <p:strVal val="#ppt_x"/>
                                          </p:val>
                                        </p:tav>
                                      </p:tavLst>
                                    </p:anim>
                                    <p:anim calcmode="lin" valueType="num">
                                      <p:cBhvr additive="base">
                                        <p:cTn id="159" dur="1000" fill="hold"/>
                                        <p:tgtEl>
                                          <p:spTgt spid="16"/>
                                        </p:tgtEl>
                                        <p:attrNameLst>
                                          <p:attrName>ppt_y</p:attrName>
                                        </p:attrNameLst>
                                      </p:cBhvr>
                                      <p:tavLst>
                                        <p:tav tm="0">
                                          <p:val>
                                            <p:strVal val="#ppt_y"/>
                                          </p:val>
                                        </p:tav>
                                        <p:tav tm="100000">
                                          <p:val>
                                            <p:strVal val="#ppt_y"/>
                                          </p:val>
                                        </p:tav>
                                      </p:tavLst>
                                    </p:anim>
                                  </p:childTnLst>
                                </p:cTn>
                              </p:par>
                            </p:childTnLst>
                          </p:cTn>
                        </p:par>
                        <p:par>
                          <p:cTn id="160" fill="hold">
                            <p:stCondLst>
                              <p:cond delay="16500"/>
                            </p:stCondLst>
                            <p:childTnLst>
                              <p:par>
                                <p:cTn id="161" presetID="53" presetClass="entr" presetSubtype="0" fill="hold" nodeType="after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p:cTn id="163" dur="500" fill="hold"/>
                                        <p:tgtEl>
                                          <p:spTgt spid="88"/>
                                        </p:tgtEl>
                                        <p:attrNameLst>
                                          <p:attrName>ppt_w</p:attrName>
                                        </p:attrNameLst>
                                      </p:cBhvr>
                                      <p:tavLst>
                                        <p:tav tm="0">
                                          <p:val>
                                            <p:fltVal val="0"/>
                                          </p:val>
                                        </p:tav>
                                        <p:tav tm="100000">
                                          <p:val>
                                            <p:strVal val="#ppt_w"/>
                                          </p:val>
                                        </p:tav>
                                      </p:tavLst>
                                    </p:anim>
                                    <p:anim calcmode="lin" valueType="num">
                                      <p:cBhvr>
                                        <p:cTn id="164" dur="500" fill="hold"/>
                                        <p:tgtEl>
                                          <p:spTgt spid="88"/>
                                        </p:tgtEl>
                                        <p:attrNameLst>
                                          <p:attrName>ppt_h</p:attrName>
                                        </p:attrNameLst>
                                      </p:cBhvr>
                                      <p:tavLst>
                                        <p:tav tm="0">
                                          <p:val>
                                            <p:fltVal val="0"/>
                                          </p:val>
                                        </p:tav>
                                        <p:tav tm="100000">
                                          <p:val>
                                            <p:strVal val="#ppt_h"/>
                                          </p:val>
                                        </p:tav>
                                      </p:tavLst>
                                    </p:anim>
                                    <p:animEffect transition="in" filter="fade">
                                      <p:cBhvr>
                                        <p:cTn id="165" dur="500"/>
                                        <p:tgtEl>
                                          <p:spTgt spid="88"/>
                                        </p:tgtEl>
                                      </p:cBhvr>
                                    </p:animEffect>
                                  </p:childTnLst>
                                </p:cTn>
                              </p:par>
                            </p:childTnLst>
                          </p:cTn>
                        </p:par>
                        <p:par>
                          <p:cTn id="166" fill="hold">
                            <p:stCondLst>
                              <p:cond delay="17000"/>
                            </p:stCondLst>
                            <p:childTnLst>
                              <p:par>
                                <p:cTn id="167" presetID="1" presetClass="entr" presetSubtype="0" fill="hold" grpId="0" nodeType="afterEffect">
                                  <p:stCondLst>
                                    <p:cond delay="0"/>
                                  </p:stCondLst>
                                  <p:childTnLst>
                                    <p:set>
                                      <p:cBhvr>
                                        <p:cTn id="16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18" grpId="0" animBg="1"/>
      <p:bldP spid="123"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a:off x="4495800" y="457200"/>
            <a:ext cx="4510098" cy="5243561"/>
          </a:xfrm>
          <a:prstGeom prst="rect">
            <a:avLst/>
          </a:prstGeom>
          <a:noFill/>
          <a:ln w="9525">
            <a:noFill/>
            <a:miter lim="800000"/>
            <a:headEnd/>
            <a:tailEnd/>
          </a:ln>
          <a:effectLst/>
        </p:spPr>
      </p:pic>
      <p:sp>
        <p:nvSpPr>
          <p:cNvPr id="3074" name="Title 1"/>
          <p:cNvSpPr>
            <a:spLocks noGrp="1"/>
          </p:cNvSpPr>
          <p:nvPr>
            <p:ph type="ctrTitle"/>
          </p:nvPr>
        </p:nvSpPr>
        <p:spPr>
          <a:xfrm>
            <a:off x="609600" y="1371600"/>
            <a:ext cx="7772400" cy="1066800"/>
          </a:xfrm>
        </p:spPr>
        <p:txBody>
          <a:bodyPr/>
          <a:lstStyle/>
          <a:p>
            <a:r>
              <a:rPr lang="en-US" dirty="0" smtClean="0">
                <a:latin typeface="Calibri" pitchFamily="34" charset="0"/>
                <a:cs typeface="Calibri" pitchFamily="34" charset="0"/>
              </a:rPr>
              <a:t>Questions?</a:t>
            </a:r>
          </a:p>
        </p:txBody>
      </p:sp>
      <p:grpSp>
        <p:nvGrpSpPr>
          <p:cNvPr id="2" name="Group 11"/>
          <p:cNvGrpSpPr/>
          <p:nvPr/>
        </p:nvGrpSpPr>
        <p:grpSpPr>
          <a:xfrm>
            <a:off x="609600" y="2895600"/>
            <a:ext cx="1931158" cy="990600"/>
            <a:chOff x="609600" y="2819400"/>
            <a:chExt cx="1931158" cy="990600"/>
          </a:xfrm>
        </p:grpSpPr>
        <p:grpSp>
          <p:nvGrpSpPr>
            <p:cNvPr id="4" name="Group 11"/>
            <p:cNvGrpSpPr/>
            <p:nvPr/>
          </p:nvGrpSpPr>
          <p:grpSpPr>
            <a:xfrm>
              <a:off x="703067" y="2891113"/>
              <a:ext cx="1591907" cy="842687"/>
              <a:chOff x="4851042" y="1295400"/>
              <a:chExt cx="3454758" cy="1828800"/>
            </a:xfrm>
            <a:solidFill>
              <a:schemeClr val="bg1"/>
            </a:solidFill>
          </p:grpSpPr>
          <p:sp>
            <p:nvSpPr>
              <p:cNvPr id="8" name="Rounded Rectangle 7"/>
              <p:cNvSpPr/>
              <p:nvPr/>
            </p:nvSpPr>
            <p:spPr>
              <a:xfrm>
                <a:off x="4876800" y="2133600"/>
                <a:ext cx="3429000" cy="990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51042" y="1905000"/>
                <a:ext cx="3048000" cy="1143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5400000">
                <a:off x="5295900" y="1485900"/>
                <a:ext cx="1752600" cy="13716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5400000">
                <a:off x="6527978" y="1719866"/>
                <a:ext cx="1308280" cy="120202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TrustedCloudFabric_Logo_RGB.png"/>
            <p:cNvPicPr>
              <a:picLocks noChangeAspect="1"/>
            </p:cNvPicPr>
            <p:nvPr/>
          </p:nvPicPr>
          <p:blipFill>
            <a:blip r:embed="rId4" cstate="print"/>
            <a:srcRect l="5566" t="11412" r="5566" b="31006"/>
            <a:stretch>
              <a:fillRect/>
            </a:stretch>
          </p:blipFill>
          <p:spPr>
            <a:xfrm>
              <a:off x="609600" y="2819400"/>
              <a:ext cx="1931158" cy="990600"/>
            </a:xfrm>
            <a:prstGeom prst="rect">
              <a:avLst/>
            </a:prstGeom>
          </p:spPr>
        </p:pic>
      </p:grpSp>
      <p:sp>
        <p:nvSpPr>
          <p:cNvPr id="13" name="Rectangle 3"/>
          <p:cNvSpPr txBox="1">
            <a:spLocks noChangeArrowheads="1"/>
          </p:cNvSpPr>
          <p:nvPr/>
        </p:nvSpPr>
        <p:spPr bwMode="auto">
          <a:xfrm>
            <a:off x="426720" y="5057823"/>
            <a:ext cx="5791200" cy="1285875"/>
          </a:xfrm>
          <a:prstGeom prst="rect">
            <a:avLst/>
          </a:prstGeom>
          <a:noFill/>
          <a:ln w="9525">
            <a:noFill/>
            <a:miter lim="800000"/>
            <a:headEnd/>
            <a:tailEnd/>
          </a:ln>
        </p:spPr>
        <p:txBody>
          <a:bodyPr/>
          <a:lstStyle/>
          <a:p>
            <a:pPr marL="342900" indent="-342900">
              <a:lnSpc>
                <a:spcPts val="2400"/>
              </a:lnSpc>
              <a:buClr>
                <a:srgbClr val="F39100"/>
              </a:buClr>
              <a:buFont typeface="Arial" charset="0"/>
              <a:buNone/>
            </a:pPr>
            <a:r>
              <a:rPr lang="en-US" sz="1600" b="1" dirty="0" smtClean="0">
                <a:solidFill>
                  <a:srgbClr val="FFFFFF"/>
                </a:solidFill>
                <a:latin typeface="Calibri" pitchFamily="34" charset="0"/>
                <a:cs typeface="Calibri" pitchFamily="34" charset="0"/>
              </a:rPr>
              <a:t>SafeNet, Inc. | </a:t>
            </a:r>
            <a:r>
              <a:rPr lang="en-US" sz="1600" b="1" dirty="0" smtClean="0">
                <a:solidFill>
                  <a:srgbClr val="FFFFFF"/>
                </a:solidFill>
                <a:latin typeface="Calibri" pitchFamily="34" charset="0"/>
                <a:cs typeface="Calibri" pitchFamily="34" charset="0"/>
                <a:hlinkClick r:id="rId5"/>
              </a:rPr>
              <a:t>www.safenet-inc.com</a:t>
            </a:r>
            <a:r>
              <a:rPr lang="en-US" sz="1600" b="1" dirty="0" smtClean="0">
                <a:solidFill>
                  <a:srgbClr val="FFFFFF"/>
                </a:solidFill>
                <a:latin typeface="Calibri" pitchFamily="34" charset="0"/>
                <a:cs typeface="Calibri" pitchFamily="34" charset="0"/>
              </a:rPr>
              <a:t> </a:t>
            </a:r>
            <a:endParaRPr lang="en-US" sz="16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1240399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Move to Virtualization / Cloud!”…</a:t>
            </a:r>
            <a:endParaRPr lang="en-US" dirty="0"/>
          </a:p>
        </p:txBody>
      </p:sp>
      <p:sp>
        <p:nvSpPr>
          <p:cNvPr id="4" name="Slide Number Placeholder 3"/>
          <p:cNvSpPr>
            <a:spLocks noGrp="1"/>
          </p:cNvSpPr>
          <p:nvPr>
            <p:ph type="sldNum" sz="quarter" idx="12"/>
          </p:nvPr>
        </p:nvSpPr>
        <p:spPr/>
        <p:txBody>
          <a:bodyPr/>
          <a:lstStyle/>
          <a:p>
            <a:pPr>
              <a:defRPr/>
            </a:pPr>
            <a:fld id="{FA2B9C8B-4D4E-4358-9BA6-DCA32E10A770}" type="slidenum">
              <a:rPr lang="en-US" smtClean="0"/>
              <a:pPr>
                <a:defRPr/>
              </a:pPr>
              <a:t>3</a:t>
            </a:fld>
            <a:endParaRPr lang="en-US" dirty="0"/>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258" y="1103096"/>
            <a:ext cx="3429001" cy="259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59458" y="1299660"/>
            <a:ext cx="2719115" cy="2420912"/>
            <a:chOff x="152400" y="990600"/>
            <a:chExt cx="2719115" cy="2420912"/>
          </a:xfrm>
        </p:grpSpPr>
        <p:pic>
          <p:nvPicPr>
            <p:cNvPr id="962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90600"/>
              <a:ext cx="271911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3042180"/>
              <a:ext cx="231345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Cloud Saves Money!</a:t>
              </a:r>
              <a:endParaRPr lang="en-US" dirty="0"/>
            </a:p>
          </p:txBody>
        </p:sp>
      </p:grpSp>
      <p:sp>
        <p:nvSpPr>
          <p:cNvPr id="10" name="Freeform 9"/>
          <p:cNvSpPr/>
          <p:nvPr/>
        </p:nvSpPr>
        <p:spPr>
          <a:xfrm>
            <a:off x="4589379" y="1526655"/>
            <a:ext cx="2599479" cy="1161538"/>
          </a:xfrm>
          <a:custGeom>
            <a:avLst/>
            <a:gdLst>
              <a:gd name="connsiteX0" fmla="*/ 212 w 2718012"/>
              <a:gd name="connsiteY0" fmla="*/ 441872 h 1161538"/>
              <a:gd name="connsiteX1" fmla="*/ 42546 w 2718012"/>
              <a:gd name="connsiteY1" fmla="*/ 475738 h 1161538"/>
              <a:gd name="connsiteX2" fmla="*/ 101812 w 2718012"/>
              <a:gd name="connsiteY2" fmla="*/ 518072 h 1161538"/>
              <a:gd name="connsiteX3" fmla="*/ 118746 w 2718012"/>
              <a:gd name="connsiteY3" fmla="*/ 535005 h 1161538"/>
              <a:gd name="connsiteX4" fmla="*/ 161079 w 2718012"/>
              <a:gd name="connsiteY4" fmla="*/ 568872 h 1161538"/>
              <a:gd name="connsiteX5" fmla="*/ 203412 w 2718012"/>
              <a:gd name="connsiteY5" fmla="*/ 594272 h 1161538"/>
              <a:gd name="connsiteX6" fmla="*/ 271146 w 2718012"/>
              <a:gd name="connsiteY6" fmla="*/ 653538 h 1161538"/>
              <a:gd name="connsiteX7" fmla="*/ 296546 w 2718012"/>
              <a:gd name="connsiteY7" fmla="*/ 678938 h 1161538"/>
              <a:gd name="connsiteX8" fmla="*/ 406612 w 2718012"/>
              <a:gd name="connsiteY8" fmla="*/ 721272 h 1161538"/>
              <a:gd name="connsiteX9" fmla="*/ 474346 w 2718012"/>
              <a:gd name="connsiteY9" fmla="*/ 763605 h 1161538"/>
              <a:gd name="connsiteX10" fmla="*/ 491279 w 2718012"/>
              <a:gd name="connsiteY10" fmla="*/ 789005 h 1161538"/>
              <a:gd name="connsiteX11" fmla="*/ 559012 w 2718012"/>
              <a:gd name="connsiteY11" fmla="*/ 805938 h 1161538"/>
              <a:gd name="connsiteX12" fmla="*/ 643679 w 2718012"/>
              <a:gd name="connsiteY12" fmla="*/ 856738 h 1161538"/>
              <a:gd name="connsiteX13" fmla="*/ 711412 w 2718012"/>
              <a:gd name="connsiteY13" fmla="*/ 882138 h 1161538"/>
              <a:gd name="connsiteX14" fmla="*/ 736812 w 2718012"/>
              <a:gd name="connsiteY14" fmla="*/ 890605 h 1161538"/>
              <a:gd name="connsiteX15" fmla="*/ 796079 w 2718012"/>
              <a:gd name="connsiteY15" fmla="*/ 899072 h 1161538"/>
              <a:gd name="connsiteX16" fmla="*/ 872279 w 2718012"/>
              <a:gd name="connsiteY16" fmla="*/ 924472 h 1161538"/>
              <a:gd name="connsiteX17" fmla="*/ 923079 w 2718012"/>
              <a:gd name="connsiteY17" fmla="*/ 941405 h 1161538"/>
              <a:gd name="connsiteX18" fmla="*/ 965412 w 2718012"/>
              <a:gd name="connsiteY18" fmla="*/ 958338 h 1161538"/>
              <a:gd name="connsiteX19" fmla="*/ 1075479 w 2718012"/>
              <a:gd name="connsiteY19" fmla="*/ 975272 h 1161538"/>
              <a:gd name="connsiteX20" fmla="*/ 1177079 w 2718012"/>
              <a:gd name="connsiteY20" fmla="*/ 992205 h 1161538"/>
              <a:gd name="connsiteX21" fmla="*/ 1236346 w 2718012"/>
              <a:gd name="connsiteY21" fmla="*/ 1009138 h 1161538"/>
              <a:gd name="connsiteX22" fmla="*/ 1270212 w 2718012"/>
              <a:gd name="connsiteY22" fmla="*/ 1017605 h 1161538"/>
              <a:gd name="connsiteX23" fmla="*/ 1481879 w 2718012"/>
              <a:gd name="connsiteY23" fmla="*/ 1026072 h 1161538"/>
              <a:gd name="connsiteX24" fmla="*/ 1625812 w 2718012"/>
              <a:gd name="connsiteY24" fmla="*/ 1051472 h 1161538"/>
              <a:gd name="connsiteX25" fmla="*/ 1685079 w 2718012"/>
              <a:gd name="connsiteY25" fmla="*/ 1068405 h 1161538"/>
              <a:gd name="connsiteX26" fmla="*/ 1769746 w 2718012"/>
              <a:gd name="connsiteY26" fmla="*/ 1076872 h 1161538"/>
              <a:gd name="connsiteX27" fmla="*/ 1896746 w 2718012"/>
              <a:gd name="connsiteY27" fmla="*/ 1093805 h 1161538"/>
              <a:gd name="connsiteX28" fmla="*/ 1939079 w 2718012"/>
              <a:gd name="connsiteY28" fmla="*/ 1110738 h 1161538"/>
              <a:gd name="connsiteX29" fmla="*/ 1981412 w 2718012"/>
              <a:gd name="connsiteY29" fmla="*/ 1119205 h 1161538"/>
              <a:gd name="connsiteX30" fmla="*/ 2015279 w 2718012"/>
              <a:gd name="connsiteY30" fmla="*/ 1127672 h 1161538"/>
              <a:gd name="connsiteX31" fmla="*/ 2193079 w 2718012"/>
              <a:gd name="connsiteY31" fmla="*/ 1144605 h 1161538"/>
              <a:gd name="connsiteX32" fmla="*/ 2260812 w 2718012"/>
              <a:gd name="connsiteY32" fmla="*/ 1153072 h 1161538"/>
              <a:gd name="connsiteX33" fmla="*/ 2379346 w 2718012"/>
              <a:gd name="connsiteY33" fmla="*/ 1144605 h 1161538"/>
              <a:gd name="connsiteX34" fmla="*/ 2565612 w 2718012"/>
              <a:gd name="connsiteY34" fmla="*/ 1161538 h 1161538"/>
              <a:gd name="connsiteX35" fmla="*/ 2599479 w 2718012"/>
              <a:gd name="connsiteY35" fmla="*/ 1076872 h 1161538"/>
              <a:gd name="connsiteX36" fmla="*/ 2624879 w 2718012"/>
              <a:gd name="connsiteY36" fmla="*/ 941405 h 1161538"/>
              <a:gd name="connsiteX37" fmla="*/ 2650279 w 2718012"/>
              <a:gd name="connsiteY37" fmla="*/ 873672 h 1161538"/>
              <a:gd name="connsiteX38" fmla="*/ 2658746 w 2718012"/>
              <a:gd name="connsiteY38" fmla="*/ 831338 h 1161538"/>
              <a:gd name="connsiteX39" fmla="*/ 2667212 w 2718012"/>
              <a:gd name="connsiteY39" fmla="*/ 805938 h 1161538"/>
              <a:gd name="connsiteX40" fmla="*/ 2684146 w 2718012"/>
              <a:gd name="connsiteY40" fmla="*/ 712805 h 1161538"/>
              <a:gd name="connsiteX41" fmla="*/ 2692612 w 2718012"/>
              <a:gd name="connsiteY41" fmla="*/ 678938 h 1161538"/>
              <a:gd name="connsiteX42" fmla="*/ 2701079 w 2718012"/>
              <a:gd name="connsiteY42" fmla="*/ 509605 h 1161538"/>
              <a:gd name="connsiteX43" fmla="*/ 2709546 w 2718012"/>
              <a:gd name="connsiteY43" fmla="*/ 475738 h 1161538"/>
              <a:gd name="connsiteX44" fmla="*/ 2718012 w 2718012"/>
              <a:gd name="connsiteY44" fmla="*/ 424938 h 1161538"/>
              <a:gd name="connsiteX45" fmla="*/ 2709546 w 2718012"/>
              <a:gd name="connsiteY45" fmla="*/ 137072 h 1161538"/>
              <a:gd name="connsiteX46" fmla="*/ 2701079 w 2718012"/>
              <a:gd name="connsiteY46" fmla="*/ 111672 h 1161538"/>
              <a:gd name="connsiteX47" fmla="*/ 2684146 w 2718012"/>
              <a:gd name="connsiteY47" fmla="*/ 94738 h 1161538"/>
              <a:gd name="connsiteX48" fmla="*/ 2633346 w 2718012"/>
              <a:gd name="connsiteY48" fmla="*/ 52405 h 1161538"/>
              <a:gd name="connsiteX49" fmla="*/ 1397212 w 2718012"/>
              <a:gd name="connsiteY49" fmla="*/ 43938 h 1161538"/>
              <a:gd name="connsiteX50" fmla="*/ 1244812 w 2718012"/>
              <a:gd name="connsiteY50" fmla="*/ 35472 h 1161538"/>
              <a:gd name="connsiteX51" fmla="*/ 956946 w 2718012"/>
              <a:gd name="connsiteY51" fmla="*/ 10072 h 1161538"/>
              <a:gd name="connsiteX52" fmla="*/ 262679 w 2718012"/>
              <a:gd name="connsiteY52" fmla="*/ 35472 h 1161538"/>
              <a:gd name="connsiteX53" fmla="*/ 237279 w 2718012"/>
              <a:gd name="connsiteY53" fmla="*/ 43938 h 1161538"/>
              <a:gd name="connsiteX54" fmla="*/ 186479 w 2718012"/>
              <a:gd name="connsiteY54" fmla="*/ 77805 h 1161538"/>
              <a:gd name="connsiteX55" fmla="*/ 161079 w 2718012"/>
              <a:gd name="connsiteY55" fmla="*/ 94738 h 1161538"/>
              <a:gd name="connsiteX56" fmla="*/ 135679 w 2718012"/>
              <a:gd name="connsiteY56" fmla="*/ 103205 h 1161538"/>
              <a:gd name="connsiteX57" fmla="*/ 118746 w 2718012"/>
              <a:gd name="connsiteY57" fmla="*/ 128605 h 1161538"/>
              <a:gd name="connsiteX58" fmla="*/ 110279 w 2718012"/>
              <a:gd name="connsiteY58" fmla="*/ 162472 h 1161538"/>
              <a:gd name="connsiteX59" fmla="*/ 93346 w 2718012"/>
              <a:gd name="connsiteY59" fmla="*/ 213272 h 1161538"/>
              <a:gd name="connsiteX60" fmla="*/ 84879 w 2718012"/>
              <a:gd name="connsiteY60" fmla="*/ 238672 h 1161538"/>
              <a:gd name="connsiteX61" fmla="*/ 67946 w 2718012"/>
              <a:gd name="connsiteY61" fmla="*/ 264072 h 1161538"/>
              <a:gd name="connsiteX62" fmla="*/ 51012 w 2718012"/>
              <a:gd name="connsiteY62" fmla="*/ 314872 h 1161538"/>
              <a:gd name="connsiteX63" fmla="*/ 25612 w 2718012"/>
              <a:gd name="connsiteY63" fmla="*/ 424938 h 1161538"/>
              <a:gd name="connsiteX64" fmla="*/ 212 w 2718012"/>
              <a:gd name="connsiteY64" fmla="*/ 441872 h 116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718012" h="1161538">
                <a:moveTo>
                  <a:pt x="212" y="441872"/>
                </a:moveTo>
                <a:cubicBezTo>
                  <a:pt x="3034" y="450339"/>
                  <a:pt x="28089" y="464895"/>
                  <a:pt x="42546" y="475738"/>
                </a:cubicBezTo>
                <a:cubicBezTo>
                  <a:pt x="61968" y="490305"/>
                  <a:pt x="82648" y="503167"/>
                  <a:pt x="101812" y="518072"/>
                </a:cubicBezTo>
                <a:cubicBezTo>
                  <a:pt x="108113" y="522973"/>
                  <a:pt x="112685" y="529810"/>
                  <a:pt x="118746" y="535005"/>
                </a:cubicBezTo>
                <a:cubicBezTo>
                  <a:pt x="132467" y="546765"/>
                  <a:pt x="146275" y="558509"/>
                  <a:pt x="161079" y="568872"/>
                </a:cubicBezTo>
                <a:cubicBezTo>
                  <a:pt x="174560" y="578309"/>
                  <a:pt x="189301" y="585805"/>
                  <a:pt x="203412" y="594272"/>
                </a:cubicBezTo>
                <a:cubicBezTo>
                  <a:pt x="236195" y="643444"/>
                  <a:pt x="202760" y="600350"/>
                  <a:pt x="271146" y="653538"/>
                </a:cubicBezTo>
                <a:cubicBezTo>
                  <a:pt x="280597" y="660889"/>
                  <a:pt x="285836" y="673583"/>
                  <a:pt x="296546" y="678938"/>
                </a:cubicBezTo>
                <a:cubicBezTo>
                  <a:pt x="331705" y="696518"/>
                  <a:pt x="406612" y="721272"/>
                  <a:pt x="406612" y="721272"/>
                </a:cubicBezTo>
                <a:cubicBezTo>
                  <a:pt x="461370" y="776026"/>
                  <a:pt x="358451" y="676683"/>
                  <a:pt x="474346" y="763605"/>
                </a:cubicBezTo>
                <a:cubicBezTo>
                  <a:pt x="482486" y="769710"/>
                  <a:pt x="483333" y="782648"/>
                  <a:pt x="491279" y="789005"/>
                </a:cubicBezTo>
                <a:cubicBezTo>
                  <a:pt x="499959" y="795949"/>
                  <a:pt x="556901" y="805516"/>
                  <a:pt x="559012" y="805938"/>
                </a:cubicBezTo>
                <a:cubicBezTo>
                  <a:pt x="592332" y="828151"/>
                  <a:pt x="608963" y="842273"/>
                  <a:pt x="643679" y="856738"/>
                </a:cubicBezTo>
                <a:cubicBezTo>
                  <a:pt x="665937" y="866012"/>
                  <a:pt x="688751" y="873897"/>
                  <a:pt x="711412" y="882138"/>
                </a:cubicBezTo>
                <a:cubicBezTo>
                  <a:pt x="719799" y="885188"/>
                  <a:pt x="728061" y="888855"/>
                  <a:pt x="736812" y="890605"/>
                </a:cubicBezTo>
                <a:cubicBezTo>
                  <a:pt x="756381" y="894519"/>
                  <a:pt x="776323" y="896250"/>
                  <a:pt x="796079" y="899072"/>
                </a:cubicBezTo>
                <a:lnTo>
                  <a:pt x="872279" y="924472"/>
                </a:lnTo>
                <a:lnTo>
                  <a:pt x="923079" y="941405"/>
                </a:lnTo>
                <a:cubicBezTo>
                  <a:pt x="937190" y="947049"/>
                  <a:pt x="950855" y="953971"/>
                  <a:pt x="965412" y="958338"/>
                </a:cubicBezTo>
                <a:cubicBezTo>
                  <a:pt x="993118" y="966650"/>
                  <a:pt x="1051872" y="972321"/>
                  <a:pt x="1075479" y="975272"/>
                </a:cubicBezTo>
                <a:cubicBezTo>
                  <a:pt x="1132199" y="994177"/>
                  <a:pt x="1071750" y="976000"/>
                  <a:pt x="1177079" y="992205"/>
                </a:cubicBezTo>
                <a:cubicBezTo>
                  <a:pt x="1205743" y="996615"/>
                  <a:pt x="1210537" y="1001764"/>
                  <a:pt x="1236346" y="1009138"/>
                </a:cubicBezTo>
                <a:cubicBezTo>
                  <a:pt x="1247534" y="1012335"/>
                  <a:pt x="1258603" y="1016804"/>
                  <a:pt x="1270212" y="1017605"/>
                </a:cubicBezTo>
                <a:cubicBezTo>
                  <a:pt x="1340657" y="1022463"/>
                  <a:pt x="1411323" y="1023250"/>
                  <a:pt x="1481879" y="1026072"/>
                </a:cubicBezTo>
                <a:cubicBezTo>
                  <a:pt x="1574405" y="1049203"/>
                  <a:pt x="1526482" y="1040435"/>
                  <a:pt x="1625812" y="1051472"/>
                </a:cubicBezTo>
                <a:cubicBezTo>
                  <a:pt x="1645568" y="1057116"/>
                  <a:pt x="1664845" y="1064834"/>
                  <a:pt x="1685079" y="1068405"/>
                </a:cubicBezTo>
                <a:cubicBezTo>
                  <a:pt x="1713011" y="1073334"/>
                  <a:pt x="1741539" y="1073903"/>
                  <a:pt x="1769746" y="1076872"/>
                </a:cubicBezTo>
                <a:cubicBezTo>
                  <a:pt x="1854137" y="1085755"/>
                  <a:pt x="1826696" y="1082130"/>
                  <a:pt x="1896746" y="1093805"/>
                </a:cubicBezTo>
                <a:cubicBezTo>
                  <a:pt x="1910857" y="1099449"/>
                  <a:pt x="1924522" y="1106371"/>
                  <a:pt x="1939079" y="1110738"/>
                </a:cubicBezTo>
                <a:cubicBezTo>
                  <a:pt x="1952863" y="1114873"/>
                  <a:pt x="1967364" y="1116083"/>
                  <a:pt x="1981412" y="1119205"/>
                </a:cubicBezTo>
                <a:cubicBezTo>
                  <a:pt x="1992771" y="1121729"/>
                  <a:pt x="2003725" y="1126286"/>
                  <a:pt x="2015279" y="1127672"/>
                </a:cubicBezTo>
                <a:cubicBezTo>
                  <a:pt x="2074390" y="1134765"/>
                  <a:pt x="2134004" y="1137220"/>
                  <a:pt x="2193079" y="1144605"/>
                </a:cubicBezTo>
                <a:lnTo>
                  <a:pt x="2260812" y="1153072"/>
                </a:lnTo>
                <a:cubicBezTo>
                  <a:pt x="2300323" y="1150250"/>
                  <a:pt x="2339734" y="1144605"/>
                  <a:pt x="2379346" y="1144605"/>
                </a:cubicBezTo>
                <a:cubicBezTo>
                  <a:pt x="2474714" y="1144605"/>
                  <a:pt x="2491900" y="1149254"/>
                  <a:pt x="2565612" y="1161538"/>
                </a:cubicBezTo>
                <a:cubicBezTo>
                  <a:pt x="2599003" y="1128149"/>
                  <a:pt x="2580610" y="1152349"/>
                  <a:pt x="2599479" y="1076872"/>
                </a:cubicBezTo>
                <a:cubicBezTo>
                  <a:pt x="2641288" y="909632"/>
                  <a:pt x="2594600" y="1107935"/>
                  <a:pt x="2624879" y="941405"/>
                </a:cubicBezTo>
                <a:cubicBezTo>
                  <a:pt x="2627409" y="927488"/>
                  <a:pt x="2648326" y="880184"/>
                  <a:pt x="2650279" y="873672"/>
                </a:cubicBezTo>
                <a:cubicBezTo>
                  <a:pt x="2654414" y="859888"/>
                  <a:pt x="2655256" y="845299"/>
                  <a:pt x="2658746" y="831338"/>
                </a:cubicBezTo>
                <a:cubicBezTo>
                  <a:pt x="2660910" y="822680"/>
                  <a:pt x="2665048" y="814596"/>
                  <a:pt x="2667212" y="805938"/>
                </a:cubicBezTo>
                <a:cubicBezTo>
                  <a:pt x="2676293" y="769612"/>
                  <a:pt x="2676597" y="750552"/>
                  <a:pt x="2684146" y="712805"/>
                </a:cubicBezTo>
                <a:cubicBezTo>
                  <a:pt x="2686428" y="701395"/>
                  <a:pt x="2689790" y="690227"/>
                  <a:pt x="2692612" y="678938"/>
                </a:cubicBezTo>
                <a:cubicBezTo>
                  <a:pt x="2695434" y="622494"/>
                  <a:pt x="2696386" y="565925"/>
                  <a:pt x="2701079" y="509605"/>
                </a:cubicBezTo>
                <a:cubicBezTo>
                  <a:pt x="2702045" y="498009"/>
                  <a:pt x="2707264" y="487148"/>
                  <a:pt x="2709546" y="475738"/>
                </a:cubicBezTo>
                <a:cubicBezTo>
                  <a:pt x="2712913" y="458904"/>
                  <a:pt x="2715190" y="441871"/>
                  <a:pt x="2718012" y="424938"/>
                </a:cubicBezTo>
                <a:cubicBezTo>
                  <a:pt x="2715190" y="328983"/>
                  <a:pt x="2714727" y="232929"/>
                  <a:pt x="2709546" y="137072"/>
                </a:cubicBezTo>
                <a:cubicBezTo>
                  <a:pt x="2709064" y="128160"/>
                  <a:pt x="2705671" y="119325"/>
                  <a:pt x="2701079" y="111672"/>
                </a:cubicBezTo>
                <a:cubicBezTo>
                  <a:pt x="2696972" y="104827"/>
                  <a:pt x="2689790" y="100383"/>
                  <a:pt x="2684146" y="94738"/>
                </a:cubicBezTo>
                <a:cubicBezTo>
                  <a:pt x="2674665" y="66295"/>
                  <a:pt x="2677508" y="53282"/>
                  <a:pt x="2633346" y="52405"/>
                </a:cubicBezTo>
                <a:cubicBezTo>
                  <a:pt x="2221373" y="44220"/>
                  <a:pt x="1809257" y="46760"/>
                  <a:pt x="1397212" y="43938"/>
                </a:cubicBezTo>
                <a:lnTo>
                  <a:pt x="1244812" y="35472"/>
                </a:lnTo>
                <a:cubicBezTo>
                  <a:pt x="1109841" y="25831"/>
                  <a:pt x="1068976" y="21274"/>
                  <a:pt x="956946" y="10072"/>
                </a:cubicBezTo>
                <a:cubicBezTo>
                  <a:pt x="927836" y="10818"/>
                  <a:pt x="476202" y="-25533"/>
                  <a:pt x="262679" y="35472"/>
                </a:cubicBezTo>
                <a:cubicBezTo>
                  <a:pt x="254098" y="37924"/>
                  <a:pt x="245746" y="41116"/>
                  <a:pt x="237279" y="43938"/>
                </a:cubicBezTo>
                <a:lnTo>
                  <a:pt x="186479" y="77805"/>
                </a:lnTo>
                <a:cubicBezTo>
                  <a:pt x="178012" y="83449"/>
                  <a:pt x="170732" y="91520"/>
                  <a:pt x="161079" y="94738"/>
                </a:cubicBezTo>
                <a:lnTo>
                  <a:pt x="135679" y="103205"/>
                </a:lnTo>
                <a:cubicBezTo>
                  <a:pt x="130035" y="111672"/>
                  <a:pt x="122754" y="119252"/>
                  <a:pt x="118746" y="128605"/>
                </a:cubicBezTo>
                <a:cubicBezTo>
                  <a:pt x="114162" y="139301"/>
                  <a:pt x="113623" y="151326"/>
                  <a:pt x="110279" y="162472"/>
                </a:cubicBezTo>
                <a:cubicBezTo>
                  <a:pt x="105150" y="179569"/>
                  <a:pt x="98990" y="196339"/>
                  <a:pt x="93346" y="213272"/>
                </a:cubicBezTo>
                <a:cubicBezTo>
                  <a:pt x="90524" y="221739"/>
                  <a:pt x="89829" y="231246"/>
                  <a:pt x="84879" y="238672"/>
                </a:cubicBezTo>
                <a:cubicBezTo>
                  <a:pt x="79235" y="247139"/>
                  <a:pt x="72079" y="254773"/>
                  <a:pt x="67946" y="264072"/>
                </a:cubicBezTo>
                <a:cubicBezTo>
                  <a:pt x="60697" y="280383"/>
                  <a:pt x="56656" y="297939"/>
                  <a:pt x="51012" y="314872"/>
                </a:cubicBezTo>
                <a:cubicBezTo>
                  <a:pt x="36922" y="357141"/>
                  <a:pt x="33083" y="365175"/>
                  <a:pt x="25612" y="424938"/>
                </a:cubicBezTo>
                <a:cubicBezTo>
                  <a:pt x="23512" y="441741"/>
                  <a:pt x="-2610" y="433405"/>
                  <a:pt x="212" y="4418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 why aren’t they saving more!?</a:t>
            </a:r>
            <a:endParaRPr lang="en-US" dirty="0"/>
          </a:p>
        </p:txBody>
      </p:sp>
      <p:grpSp>
        <p:nvGrpSpPr>
          <p:cNvPr id="14" name="Group 13"/>
          <p:cNvGrpSpPr/>
          <p:nvPr/>
        </p:nvGrpSpPr>
        <p:grpSpPr>
          <a:xfrm>
            <a:off x="2464458" y="4119060"/>
            <a:ext cx="5612742" cy="2053140"/>
            <a:chOff x="2057400" y="3810000"/>
            <a:chExt cx="5612742" cy="2053140"/>
          </a:xfrm>
        </p:grpSpPr>
        <p:pic>
          <p:nvPicPr>
            <p:cNvPr id="962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257" y="3810000"/>
              <a:ext cx="4138885" cy="205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2057400" y="4267200"/>
              <a:ext cx="1981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209800" y="4419600"/>
              <a:ext cx="1981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28600" y="3911039"/>
            <a:ext cx="2500901" cy="2946961"/>
          </a:xfrm>
          <a:prstGeom prst="rect">
            <a:avLst/>
          </a:prstGeom>
        </p:spPr>
        <p:txBody>
          <a:bodyPr wrap="square">
            <a:spAutoFit/>
          </a:bodyPr>
          <a:lstStyle/>
          <a:p>
            <a:pPr>
              <a:spcAft>
                <a:spcPts val="300"/>
              </a:spcAft>
            </a:pPr>
            <a:r>
              <a:rPr lang="en-US" sz="1600" kern="0" dirty="0" smtClean="0">
                <a:latin typeface="Arial"/>
                <a:cs typeface="Arial"/>
              </a:rPr>
              <a:t>Enterprise </a:t>
            </a:r>
            <a:r>
              <a:rPr lang="en-US" sz="1600" b="1" kern="0" dirty="0" smtClean="0">
                <a:latin typeface="Arial"/>
                <a:cs typeface="Arial"/>
              </a:rPr>
              <a:t>cloud spending </a:t>
            </a:r>
            <a:r>
              <a:rPr lang="en-US" sz="1600" kern="0" dirty="0" smtClean="0">
                <a:latin typeface="Arial"/>
                <a:cs typeface="Arial"/>
              </a:rPr>
              <a:t>is estimated to grow </a:t>
            </a:r>
            <a:r>
              <a:rPr lang="en-US" sz="1600" b="1" kern="0" dirty="0" smtClean="0">
                <a:latin typeface="Arial"/>
                <a:cs typeface="Arial"/>
              </a:rPr>
              <a:t>from $15B in 2011 to $53B in 2014</a:t>
            </a:r>
            <a:r>
              <a:rPr lang="en-US" sz="1600" kern="0" dirty="0" smtClean="0">
                <a:latin typeface="Arial"/>
                <a:cs typeface="Arial"/>
              </a:rPr>
              <a:t>. </a:t>
            </a:r>
          </a:p>
          <a:p>
            <a:pPr>
              <a:spcAft>
                <a:spcPts val="300"/>
              </a:spcAft>
            </a:pPr>
            <a:endParaRPr lang="en-US" sz="1600" kern="0" dirty="0" smtClean="0">
              <a:latin typeface="Arial"/>
              <a:cs typeface="Arial"/>
            </a:endParaRPr>
          </a:p>
          <a:p>
            <a:pPr>
              <a:spcAft>
                <a:spcPts val="300"/>
              </a:spcAft>
            </a:pPr>
            <a:r>
              <a:rPr lang="en-US" sz="1600" dirty="0" smtClean="0">
                <a:ea typeface="Calibri" pitchFamily="34" charset="0"/>
                <a:cs typeface="Tahoma" pitchFamily="34" charset="0"/>
              </a:rPr>
              <a:t>Overall investment in </a:t>
            </a:r>
            <a:r>
              <a:rPr lang="en-US" sz="1600" b="1" dirty="0" smtClean="0">
                <a:ea typeface="Calibri" pitchFamily="34" charset="0"/>
                <a:cs typeface="Tahoma" pitchFamily="34" charset="0"/>
              </a:rPr>
              <a:t>cloud security </a:t>
            </a:r>
            <a:r>
              <a:rPr lang="en-US" sz="1600" dirty="0" smtClean="0">
                <a:ea typeface="Calibri" pitchFamily="34" charset="0"/>
                <a:cs typeface="Tahoma" pitchFamily="34" charset="0"/>
              </a:rPr>
              <a:t>is projected to grow Into a </a:t>
            </a:r>
            <a:r>
              <a:rPr lang="en-US" sz="1600" b="1" dirty="0" smtClean="0">
                <a:ea typeface="Calibri" pitchFamily="34" charset="0"/>
                <a:cs typeface="Tahoma" pitchFamily="34" charset="0"/>
              </a:rPr>
              <a:t>$1.5 billion market by 2015.</a:t>
            </a:r>
          </a:p>
          <a:p>
            <a:pPr algn="ctr"/>
            <a:endParaRPr lang="en-US" b="1" kern="0" dirty="0" smtClean="0">
              <a:solidFill>
                <a:srgbClr val="F39100"/>
              </a:solidFill>
              <a:latin typeface="Arial"/>
              <a:cs typeface="Tahoma" pitchFamily="34" charset="0"/>
            </a:endParaRPr>
          </a:p>
        </p:txBody>
      </p:sp>
    </p:spTree>
    <p:extLst>
      <p:ext uri="{BB962C8B-B14F-4D97-AF65-F5344CB8AC3E}">
        <p14:creationId xmlns:p14="http://schemas.microsoft.com/office/powerpoint/2010/main" val="83183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fade">
                                      <p:cBhvr>
                                        <p:cTn id="12" dur="500"/>
                                        <p:tgtEl>
                                          <p:spTgt spid="962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2"/>
          <p:cNvGrpSpPr/>
          <p:nvPr/>
        </p:nvGrpSpPr>
        <p:grpSpPr>
          <a:xfrm>
            <a:off x="457200" y="1463801"/>
            <a:ext cx="7908925" cy="4718050"/>
            <a:chOff x="796925" y="1644650"/>
            <a:chExt cx="7908925" cy="4718050"/>
          </a:xfrm>
        </p:grpSpPr>
        <p:grpSp>
          <p:nvGrpSpPr>
            <p:cNvPr id="4" name="Group 29"/>
            <p:cNvGrpSpPr>
              <a:grpSpLocks/>
            </p:cNvGrpSpPr>
            <p:nvPr/>
          </p:nvGrpSpPr>
          <p:grpSpPr bwMode="auto">
            <a:xfrm>
              <a:off x="796925" y="1644650"/>
              <a:ext cx="7908925" cy="4330700"/>
              <a:chOff x="1244956" y="1657065"/>
              <a:chExt cx="7461162" cy="4331610"/>
            </a:xfrm>
          </p:grpSpPr>
          <p:sp>
            <p:nvSpPr>
              <p:cNvPr id="5" name="Rectangle 4"/>
              <p:cNvSpPr/>
              <p:nvPr/>
            </p:nvSpPr>
            <p:spPr>
              <a:xfrm>
                <a:off x="1244956" y="1657065"/>
                <a:ext cx="7461162" cy="4331610"/>
              </a:xfrm>
              <a:prstGeom prst="rect">
                <a:avLst/>
              </a:prstGeom>
              <a:solidFill>
                <a:schemeClr val="bg1">
                  <a:lumMod val="95000"/>
                </a:schemeClr>
              </a:solidFill>
              <a:ln w="1270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244956" y="2754259"/>
                <a:ext cx="6803706" cy="3234416"/>
              </a:xfrm>
              <a:prstGeom prst="rect">
                <a:avLst/>
              </a:prstGeom>
              <a:solidFill>
                <a:schemeClr val="bg1">
                  <a:lumMod val="85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44956" y="3837161"/>
                <a:ext cx="6159727" cy="2151514"/>
              </a:xfrm>
              <a:prstGeom prst="rect">
                <a:avLst/>
              </a:prstGeom>
              <a:solidFill>
                <a:schemeClr val="bg1">
                  <a:lumMod val="7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rot="5400000">
                <a:off x="6055222" y="4628009"/>
                <a:ext cx="2138811" cy="557116"/>
              </a:xfrm>
              <a:prstGeom prst="rect">
                <a:avLst/>
              </a:prstGeom>
              <a:noFill/>
            </p:spPr>
            <p:txBody>
              <a:bodyPr>
                <a:spAutoFit/>
              </a:bodyPr>
              <a:lstStyle/>
              <a:p>
                <a:pPr>
                  <a:lnSpc>
                    <a:spcPct val="75000"/>
                  </a:lnSpc>
                  <a:defRPr/>
                </a:pPr>
                <a:r>
                  <a:rPr lang="en-US" sz="2000" dirty="0">
                    <a:solidFill>
                      <a:srgbClr val="002060"/>
                    </a:solidFill>
                    <a:latin typeface="+mj-lt"/>
                  </a:rPr>
                  <a:t>Infrastructure</a:t>
                </a:r>
              </a:p>
              <a:p>
                <a:pPr>
                  <a:lnSpc>
                    <a:spcPct val="75000"/>
                  </a:lnSpc>
                  <a:defRPr/>
                </a:pPr>
                <a:r>
                  <a:rPr lang="en-US" sz="2000" dirty="0">
                    <a:solidFill>
                      <a:srgbClr val="002060"/>
                    </a:solidFill>
                    <a:latin typeface="+mj-lt"/>
                  </a:rPr>
                  <a:t>as a Service</a:t>
                </a:r>
              </a:p>
            </p:txBody>
          </p:sp>
          <p:sp>
            <p:nvSpPr>
              <p:cNvPr id="9" name="TextBox 8"/>
              <p:cNvSpPr txBox="1"/>
              <p:nvPr/>
            </p:nvSpPr>
            <p:spPr>
              <a:xfrm rot="5400000">
                <a:off x="6151487" y="4092909"/>
                <a:ext cx="3231242" cy="557116"/>
              </a:xfrm>
              <a:prstGeom prst="rect">
                <a:avLst/>
              </a:prstGeom>
              <a:noFill/>
            </p:spPr>
            <p:txBody>
              <a:bodyPr>
                <a:spAutoFit/>
              </a:bodyPr>
              <a:lstStyle/>
              <a:p>
                <a:pPr>
                  <a:lnSpc>
                    <a:spcPct val="75000"/>
                  </a:lnSpc>
                  <a:defRPr/>
                </a:pPr>
                <a:r>
                  <a:rPr lang="en-US" sz="2000" dirty="0">
                    <a:solidFill>
                      <a:srgbClr val="002060"/>
                    </a:solidFill>
                    <a:latin typeface="+mj-lt"/>
                  </a:rPr>
                  <a:t>Platform</a:t>
                </a:r>
              </a:p>
              <a:p>
                <a:pPr>
                  <a:lnSpc>
                    <a:spcPct val="75000"/>
                  </a:lnSpc>
                  <a:defRPr/>
                </a:pPr>
                <a:r>
                  <a:rPr lang="en-US" sz="2000" dirty="0">
                    <a:solidFill>
                      <a:srgbClr val="002060"/>
                    </a:solidFill>
                    <a:latin typeface="+mj-lt"/>
                  </a:rPr>
                  <a:t>as a Service</a:t>
                </a:r>
              </a:p>
            </p:txBody>
          </p:sp>
          <p:sp>
            <p:nvSpPr>
              <p:cNvPr id="10" name="TextBox 9"/>
              <p:cNvSpPr txBox="1"/>
              <p:nvPr/>
            </p:nvSpPr>
            <p:spPr>
              <a:xfrm rot="5400000">
                <a:off x="6260527" y="3544313"/>
                <a:ext cx="4322083" cy="557116"/>
              </a:xfrm>
              <a:prstGeom prst="rect">
                <a:avLst/>
              </a:prstGeom>
              <a:noFill/>
            </p:spPr>
            <p:txBody>
              <a:bodyPr>
                <a:spAutoFit/>
              </a:bodyPr>
              <a:lstStyle/>
              <a:p>
                <a:pPr>
                  <a:lnSpc>
                    <a:spcPct val="75000"/>
                  </a:lnSpc>
                  <a:defRPr/>
                </a:pPr>
                <a:r>
                  <a:rPr lang="en-US" sz="2000" dirty="0">
                    <a:solidFill>
                      <a:srgbClr val="002060"/>
                    </a:solidFill>
                    <a:latin typeface="+mj-lt"/>
                  </a:rPr>
                  <a:t>Software</a:t>
                </a:r>
              </a:p>
              <a:p>
                <a:pPr>
                  <a:lnSpc>
                    <a:spcPct val="75000"/>
                  </a:lnSpc>
                  <a:defRPr/>
                </a:pPr>
                <a:r>
                  <a:rPr lang="en-US" sz="2000" dirty="0">
                    <a:solidFill>
                      <a:srgbClr val="002060"/>
                    </a:solidFill>
                    <a:latin typeface="+mj-lt"/>
                  </a:rPr>
                  <a:t>as a Service</a:t>
                </a:r>
              </a:p>
            </p:txBody>
          </p:sp>
        </p:grpSp>
        <p:grpSp>
          <p:nvGrpSpPr>
            <p:cNvPr id="11" name="Group 52"/>
            <p:cNvGrpSpPr>
              <a:grpSpLocks/>
            </p:cNvGrpSpPr>
            <p:nvPr/>
          </p:nvGrpSpPr>
          <p:grpSpPr bwMode="auto">
            <a:xfrm>
              <a:off x="1044575" y="1744663"/>
              <a:ext cx="2520950" cy="4257675"/>
              <a:chOff x="1044076" y="1744100"/>
              <a:chExt cx="2521578" cy="4257661"/>
            </a:xfrm>
          </p:grpSpPr>
          <p:grpSp>
            <p:nvGrpSpPr>
              <p:cNvPr id="12" name="Group 46"/>
              <p:cNvGrpSpPr>
                <a:grpSpLocks/>
              </p:cNvGrpSpPr>
              <p:nvPr/>
            </p:nvGrpSpPr>
            <p:grpSpPr bwMode="auto">
              <a:xfrm>
                <a:off x="1044076" y="1744100"/>
                <a:ext cx="2521578" cy="4257661"/>
                <a:chOff x="916480" y="1701568"/>
                <a:chExt cx="2521578" cy="4257661"/>
              </a:xfrm>
            </p:grpSpPr>
            <p:grpSp>
              <p:nvGrpSpPr>
                <p:cNvPr id="13" name="Group 30"/>
                <p:cNvGrpSpPr/>
                <p:nvPr/>
              </p:nvGrpSpPr>
              <p:grpSpPr>
                <a:xfrm>
                  <a:off x="916480" y="4913191"/>
                  <a:ext cx="2521578" cy="1046038"/>
                  <a:chOff x="942839" y="1738644"/>
                  <a:chExt cx="2521578" cy="1046038"/>
                </a:xfrm>
                <a:effectLst>
                  <a:outerShdw blurRad="50800" dist="38100" dir="5400000" algn="t" rotWithShape="0">
                    <a:prstClr val="black">
                      <a:alpha val="40000"/>
                    </a:prstClr>
                  </a:outerShdw>
                </a:effectLst>
              </p:grpSpPr>
              <p:sp>
                <p:nvSpPr>
                  <p:cNvPr id="31" name="Cube 30"/>
                  <p:cNvSpPr/>
                  <p:nvPr/>
                </p:nvSpPr>
                <p:spPr>
                  <a:xfrm>
                    <a:off x="942839" y="1743931"/>
                    <a:ext cx="478967" cy="1038538"/>
                  </a:xfrm>
                  <a:prstGeom prst="cube">
                    <a:avLst/>
                  </a:prstGeom>
                  <a:solidFill>
                    <a:srgbClr val="3792A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bg1"/>
                      </a:solidFill>
                    </a:endParaRPr>
                  </a:p>
                </p:txBody>
              </p:sp>
              <p:sp>
                <p:nvSpPr>
                  <p:cNvPr id="32" name="Cube 31"/>
                  <p:cNvSpPr/>
                  <p:nvPr/>
                </p:nvSpPr>
                <p:spPr>
                  <a:xfrm>
                    <a:off x="1298318" y="2274319"/>
                    <a:ext cx="2166099" cy="510363"/>
                  </a:xfrm>
                  <a:prstGeom prst="cub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Power &amp; HVAC</a:t>
                    </a:r>
                  </a:p>
                </p:txBody>
              </p:sp>
              <p:sp>
                <p:nvSpPr>
                  <p:cNvPr id="33" name="Cube 32"/>
                  <p:cNvSpPr/>
                  <p:nvPr/>
                </p:nvSpPr>
                <p:spPr>
                  <a:xfrm>
                    <a:off x="1298318" y="1738644"/>
                    <a:ext cx="2166099" cy="510363"/>
                  </a:xfrm>
                  <a:prstGeom prst="cub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Hardware &amp; Networking</a:t>
                    </a:r>
                  </a:p>
                </p:txBody>
              </p:sp>
            </p:grpSp>
            <p:grpSp>
              <p:nvGrpSpPr>
                <p:cNvPr id="14" name="Group 34"/>
                <p:cNvGrpSpPr/>
                <p:nvPr/>
              </p:nvGrpSpPr>
              <p:grpSpPr>
                <a:xfrm>
                  <a:off x="916480" y="3842650"/>
                  <a:ext cx="2521578" cy="1046038"/>
                  <a:chOff x="942839" y="1738644"/>
                  <a:chExt cx="2521578" cy="1046038"/>
                </a:xfrm>
                <a:effectLst>
                  <a:outerShdw blurRad="50800" dist="38100" dir="5400000" algn="t" rotWithShape="0">
                    <a:prstClr val="black">
                      <a:alpha val="40000"/>
                    </a:prstClr>
                  </a:outerShdw>
                </a:effectLst>
              </p:grpSpPr>
              <p:sp>
                <p:nvSpPr>
                  <p:cNvPr id="28" name="Cube 27"/>
                  <p:cNvSpPr/>
                  <p:nvPr/>
                </p:nvSpPr>
                <p:spPr>
                  <a:xfrm>
                    <a:off x="942839" y="1743931"/>
                    <a:ext cx="478967" cy="1038538"/>
                  </a:xfrm>
                  <a:prstGeom prst="cube">
                    <a:avLst/>
                  </a:prstGeom>
                  <a:solidFill>
                    <a:srgbClr val="59595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bg1"/>
                      </a:solidFill>
                    </a:endParaRPr>
                  </a:p>
                </p:txBody>
              </p:sp>
              <p:sp>
                <p:nvSpPr>
                  <p:cNvPr id="29" name="Cube 28"/>
                  <p:cNvSpPr/>
                  <p:nvPr/>
                </p:nvSpPr>
                <p:spPr>
                  <a:xfrm>
                    <a:off x="1298318" y="2274319"/>
                    <a:ext cx="2166099" cy="510363"/>
                  </a:xfrm>
                  <a:prstGeom prst="cub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bg1"/>
                      </a:solidFill>
                    </a:endParaRPr>
                  </a:p>
                </p:txBody>
              </p:sp>
              <p:sp>
                <p:nvSpPr>
                  <p:cNvPr id="30" name="Cube 29"/>
                  <p:cNvSpPr/>
                  <p:nvPr/>
                </p:nvSpPr>
                <p:spPr>
                  <a:xfrm>
                    <a:off x="1298318" y="1738644"/>
                    <a:ext cx="2166099" cy="510363"/>
                  </a:xfrm>
                  <a:prstGeom prst="cub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Virtualization APIs</a:t>
                    </a:r>
                  </a:p>
                </p:txBody>
              </p:sp>
            </p:grpSp>
            <p:grpSp>
              <p:nvGrpSpPr>
                <p:cNvPr id="18" name="Group 38"/>
                <p:cNvGrpSpPr/>
                <p:nvPr/>
              </p:nvGrpSpPr>
              <p:grpSpPr>
                <a:xfrm>
                  <a:off x="916480" y="2772110"/>
                  <a:ext cx="2521578" cy="1046038"/>
                  <a:chOff x="942839" y="1738644"/>
                  <a:chExt cx="2521578" cy="1046038"/>
                </a:xfrm>
                <a:effectLst>
                  <a:outerShdw blurRad="50800" dist="38100" dir="5400000" algn="t" rotWithShape="0">
                    <a:prstClr val="black">
                      <a:alpha val="40000"/>
                    </a:prstClr>
                  </a:outerShdw>
                </a:effectLst>
              </p:grpSpPr>
              <p:sp>
                <p:nvSpPr>
                  <p:cNvPr id="25" name="Cube 24"/>
                  <p:cNvSpPr/>
                  <p:nvPr/>
                </p:nvSpPr>
                <p:spPr>
                  <a:xfrm>
                    <a:off x="942839" y="1743931"/>
                    <a:ext cx="478967" cy="1038538"/>
                  </a:xfrm>
                  <a:prstGeom prst="cube">
                    <a:avLst/>
                  </a:prstGeom>
                  <a:solidFill>
                    <a:srgbClr val="7857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bg1"/>
                      </a:solidFill>
                    </a:endParaRPr>
                  </a:p>
                </p:txBody>
              </p:sp>
              <p:sp>
                <p:nvSpPr>
                  <p:cNvPr id="26" name="Cube 25"/>
                  <p:cNvSpPr/>
                  <p:nvPr/>
                </p:nvSpPr>
                <p:spPr>
                  <a:xfrm>
                    <a:off x="1298318" y="2274319"/>
                    <a:ext cx="2166099" cy="510363"/>
                  </a:xfrm>
                  <a:prstGeom prst="cub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Middleware</a:t>
                    </a:r>
                  </a:p>
                </p:txBody>
              </p:sp>
              <p:sp>
                <p:nvSpPr>
                  <p:cNvPr id="27" name="Cube 26"/>
                  <p:cNvSpPr/>
                  <p:nvPr/>
                </p:nvSpPr>
                <p:spPr>
                  <a:xfrm>
                    <a:off x="1298318" y="1738644"/>
                    <a:ext cx="2166099" cy="510363"/>
                  </a:xfrm>
                  <a:prstGeom prst="cub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Data Engine &amp; Platform APIs</a:t>
                    </a:r>
                  </a:p>
                </p:txBody>
              </p:sp>
            </p:grpSp>
            <p:grpSp>
              <p:nvGrpSpPr>
                <p:cNvPr id="19" name="Group 42"/>
                <p:cNvGrpSpPr/>
                <p:nvPr/>
              </p:nvGrpSpPr>
              <p:grpSpPr>
                <a:xfrm>
                  <a:off x="916480" y="1701568"/>
                  <a:ext cx="2521578" cy="1046038"/>
                  <a:chOff x="942839" y="1738644"/>
                  <a:chExt cx="2521578" cy="1046038"/>
                </a:xfrm>
                <a:effectLst>
                  <a:outerShdw blurRad="50800" dist="38100" dir="5400000" algn="t" rotWithShape="0">
                    <a:prstClr val="black">
                      <a:alpha val="40000"/>
                    </a:prstClr>
                  </a:outerShdw>
                </a:effectLst>
              </p:grpSpPr>
              <p:sp>
                <p:nvSpPr>
                  <p:cNvPr id="22" name="Cube 21"/>
                  <p:cNvSpPr/>
                  <p:nvPr/>
                </p:nvSpPr>
                <p:spPr>
                  <a:xfrm>
                    <a:off x="942839" y="1743931"/>
                    <a:ext cx="478967" cy="1038538"/>
                  </a:xfrm>
                  <a:prstGeom prst="cube">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solidFill>
                        <a:schemeClr val="bg1"/>
                      </a:solidFill>
                    </a:endParaRPr>
                  </a:p>
                </p:txBody>
              </p:sp>
              <p:sp>
                <p:nvSpPr>
                  <p:cNvPr id="23" name="Cube 22"/>
                  <p:cNvSpPr/>
                  <p:nvPr/>
                </p:nvSpPr>
                <p:spPr>
                  <a:xfrm>
                    <a:off x="1298318" y="2274319"/>
                    <a:ext cx="2166099" cy="510363"/>
                  </a:xfrm>
                  <a:prstGeom prst="cub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Application Engine</a:t>
                    </a:r>
                  </a:p>
                </p:txBody>
              </p:sp>
              <p:sp>
                <p:nvSpPr>
                  <p:cNvPr id="24" name="Cube 23"/>
                  <p:cNvSpPr/>
                  <p:nvPr/>
                </p:nvSpPr>
                <p:spPr>
                  <a:xfrm>
                    <a:off x="1298318" y="1738644"/>
                    <a:ext cx="2166099" cy="510363"/>
                  </a:xfrm>
                  <a:prstGeom prst="cub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bg1"/>
                        </a:solidFill>
                      </a:rPr>
                      <a:t>Application Presentation &amp;  APIs</a:t>
                    </a:r>
                  </a:p>
                </p:txBody>
              </p:sp>
            </p:grpSp>
          </p:grpSp>
          <p:sp>
            <p:nvSpPr>
              <p:cNvPr id="15" name="Arc 14"/>
              <p:cNvSpPr/>
              <p:nvPr/>
            </p:nvSpPr>
            <p:spPr>
              <a:xfrm rot="10800000">
                <a:off x="1134142" y="4774018"/>
                <a:ext cx="361507" cy="478465"/>
              </a:xfrm>
              <a:prstGeom prst="arc">
                <a:avLst>
                  <a:gd name="adj1" fmla="val 16200010"/>
                  <a:gd name="adj2" fmla="val 5327342"/>
                </a:avLst>
              </a:prstGeom>
              <a:ln w="63500">
                <a:solidFill>
                  <a:schemeClr val="tx1">
                    <a:lumMod val="85000"/>
                    <a:lumOff val="15000"/>
                  </a:schemeClr>
                </a:solidFill>
                <a:headEnd type="triangle"/>
                <a:tailEnd type="triangle"/>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Arc 15"/>
              <p:cNvSpPr/>
              <p:nvPr/>
            </p:nvSpPr>
            <p:spPr>
              <a:xfrm rot="10800000">
                <a:off x="1134142" y="3703674"/>
                <a:ext cx="361507" cy="478465"/>
              </a:xfrm>
              <a:prstGeom prst="arc">
                <a:avLst>
                  <a:gd name="adj1" fmla="val 16200010"/>
                  <a:gd name="adj2" fmla="val 5327342"/>
                </a:avLst>
              </a:prstGeom>
              <a:ln w="63500">
                <a:solidFill>
                  <a:srgbClr val="FFC000"/>
                </a:solidFill>
                <a:headEnd type="triangle"/>
                <a:tailEnd type="triangle"/>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Arc 16"/>
              <p:cNvSpPr/>
              <p:nvPr/>
            </p:nvSpPr>
            <p:spPr>
              <a:xfrm rot="10800000">
                <a:off x="1134143" y="2612065"/>
                <a:ext cx="361507" cy="478465"/>
              </a:xfrm>
              <a:prstGeom prst="arc">
                <a:avLst>
                  <a:gd name="adj1" fmla="val 16200010"/>
                  <a:gd name="adj2" fmla="val 5327342"/>
                </a:avLst>
              </a:prstGeom>
              <a:ln w="63500">
                <a:solidFill>
                  <a:srgbClr val="FFC000"/>
                </a:solidFill>
                <a:headEnd type="triangle"/>
                <a:tailEnd type="triangle"/>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pic>
          <p:nvPicPr>
            <p:cNvPr id="34"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4173538" y="1762125"/>
              <a:ext cx="1262062" cy="357188"/>
            </a:xfrm>
            <a:prstGeom prst="rect">
              <a:avLst/>
            </a:prstGeom>
            <a:noFill/>
            <a:ln w="9525">
              <a:noFill/>
              <a:miter lim="800000"/>
              <a:headEnd/>
              <a:tailEnd/>
            </a:ln>
          </p:spPr>
        </p:pic>
        <p:pic>
          <p:nvPicPr>
            <p:cNvPr id="35" name="Picture 6" descr="wd-logo.gif"/>
            <p:cNvPicPr>
              <a:picLocks noChangeAspect="1"/>
            </p:cNvPicPr>
            <p:nvPr/>
          </p:nvPicPr>
          <p:blipFill>
            <a:blip r:embed="rId4" cstate="print"/>
            <a:srcRect/>
            <a:stretch>
              <a:fillRect/>
            </a:stretch>
          </p:blipFill>
          <p:spPr bwMode="auto">
            <a:xfrm>
              <a:off x="4244975" y="2154238"/>
              <a:ext cx="1138238" cy="442912"/>
            </a:xfrm>
            <a:prstGeom prst="rect">
              <a:avLst/>
            </a:prstGeom>
            <a:noFill/>
            <a:ln w="9525">
              <a:noFill/>
              <a:miter lim="800000"/>
              <a:headEnd/>
              <a:tailEnd/>
            </a:ln>
          </p:spPr>
        </p:pic>
        <p:pic>
          <p:nvPicPr>
            <p:cNvPr id="37" name="Picture 4" descr="Google Doc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38813" y="2371725"/>
              <a:ext cx="1457325" cy="358775"/>
            </a:xfrm>
            <a:prstGeom prst="rect">
              <a:avLst/>
            </a:prstGeom>
            <a:noFill/>
            <a:ln w="9525">
              <a:noFill/>
              <a:miter lim="800000"/>
              <a:headEnd/>
              <a:tailEnd/>
            </a:ln>
          </p:spPr>
        </p:pic>
        <p:pic>
          <p:nvPicPr>
            <p:cNvPr id="38" name="Picture 5" descr="vmware.gif"/>
            <p:cNvPicPr>
              <a:picLocks noChangeAspect="1"/>
            </p:cNvPicPr>
            <p:nvPr/>
          </p:nvPicPr>
          <p:blipFill>
            <a:blip r:embed="rId6" cstate="print">
              <a:clrChange>
                <a:clrFrom>
                  <a:srgbClr val="FFFFFF"/>
                </a:clrFrom>
                <a:clrTo>
                  <a:srgbClr val="FFFFFF">
                    <a:alpha val="0"/>
                  </a:srgbClr>
                </a:clrTo>
              </a:clrChange>
            </a:blip>
            <a:srcRect l="12157" t="38940" r="10895" b="40047"/>
            <a:stretch>
              <a:fillRect/>
            </a:stretch>
          </p:blipFill>
          <p:spPr bwMode="auto">
            <a:xfrm>
              <a:off x="2681288" y="4648200"/>
              <a:ext cx="752475" cy="204788"/>
            </a:xfrm>
            <a:prstGeom prst="rect">
              <a:avLst/>
            </a:prstGeom>
            <a:noFill/>
            <a:ln w="9525">
              <a:noFill/>
              <a:miter lim="800000"/>
              <a:headEnd/>
              <a:tailEnd/>
            </a:ln>
          </p:spPr>
        </p:pic>
        <p:pic>
          <p:nvPicPr>
            <p:cNvPr id="39" name="Picture 8" descr="xen_logo_small.png"/>
            <p:cNvPicPr>
              <a:picLocks noChangeAspect="1"/>
            </p:cNvPicPr>
            <p:nvPr/>
          </p:nvPicPr>
          <p:blipFill>
            <a:blip r:embed="rId7" cstate="screen"/>
            <a:srcRect/>
            <a:stretch>
              <a:fillRect/>
            </a:stretch>
          </p:blipFill>
          <p:spPr bwMode="auto">
            <a:xfrm>
              <a:off x="1460500" y="4638675"/>
              <a:ext cx="468313" cy="207963"/>
            </a:xfrm>
            <a:prstGeom prst="rect">
              <a:avLst/>
            </a:prstGeom>
            <a:noFill/>
            <a:ln w="9525">
              <a:noFill/>
              <a:miter lim="800000"/>
              <a:headEnd/>
              <a:tailEnd/>
            </a:ln>
          </p:spPr>
        </p:pic>
        <p:pic>
          <p:nvPicPr>
            <p:cNvPr id="40" name="Picture 3" descr="windows-server-2008-hyper-v-logo-v_2.png"/>
            <p:cNvPicPr>
              <a:picLocks noChangeAspect="1"/>
            </p:cNvPicPr>
            <p:nvPr/>
          </p:nvPicPr>
          <p:blipFill>
            <a:blip r:embed="rId8" cstate="screen"/>
            <a:srcRect/>
            <a:stretch>
              <a:fillRect/>
            </a:stretch>
          </p:blipFill>
          <p:spPr bwMode="auto">
            <a:xfrm>
              <a:off x="2017713" y="4587875"/>
              <a:ext cx="573087" cy="311150"/>
            </a:xfrm>
            <a:prstGeom prst="rect">
              <a:avLst/>
            </a:prstGeom>
            <a:noFill/>
            <a:ln w="9525">
              <a:noFill/>
              <a:miter lim="800000"/>
              <a:headEnd/>
              <a:tailEnd/>
            </a:ln>
          </p:spPr>
        </p:pic>
        <p:grpSp>
          <p:nvGrpSpPr>
            <p:cNvPr id="20" name="Group 60"/>
            <p:cNvGrpSpPr>
              <a:grpSpLocks/>
            </p:cNvGrpSpPr>
            <p:nvPr/>
          </p:nvGrpSpPr>
          <p:grpSpPr bwMode="auto">
            <a:xfrm>
              <a:off x="1790700" y="6024563"/>
              <a:ext cx="6475413" cy="338137"/>
              <a:chOff x="1790162" y="6024093"/>
              <a:chExt cx="6475243" cy="338554"/>
            </a:xfrm>
          </p:grpSpPr>
          <p:sp>
            <p:nvSpPr>
              <p:cNvPr id="42" name="TextBox 41"/>
              <p:cNvSpPr txBox="1"/>
              <p:nvPr/>
            </p:nvSpPr>
            <p:spPr>
              <a:xfrm>
                <a:off x="1790162" y="6024093"/>
                <a:ext cx="1238217" cy="338554"/>
              </a:xfrm>
              <a:prstGeom prst="rect">
                <a:avLst/>
              </a:prstGeom>
              <a:noFill/>
            </p:spPr>
            <p:txBody>
              <a:bodyPr wrap="none">
                <a:spAutoFit/>
              </a:bodyPr>
              <a:lstStyle/>
              <a:p>
                <a:pPr>
                  <a:defRPr/>
                </a:pPr>
                <a:r>
                  <a:rPr lang="en-US" sz="1600" dirty="0">
                    <a:latin typeface="+mn-lt"/>
                  </a:rPr>
                  <a:t>Architecture</a:t>
                </a:r>
              </a:p>
            </p:txBody>
          </p:sp>
          <p:sp>
            <p:nvSpPr>
              <p:cNvPr id="43" name="TextBox 42"/>
              <p:cNvSpPr txBox="1"/>
              <p:nvPr/>
            </p:nvSpPr>
            <p:spPr>
              <a:xfrm>
                <a:off x="4582502" y="6024093"/>
                <a:ext cx="1479511" cy="338554"/>
              </a:xfrm>
              <a:prstGeom prst="rect">
                <a:avLst/>
              </a:prstGeom>
              <a:noFill/>
            </p:spPr>
            <p:txBody>
              <a:bodyPr wrap="none">
                <a:spAutoFit/>
              </a:bodyPr>
              <a:lstStyle/>
              <a:p>
                <a:pPr>
                  <a:defRPr/>
                </a:pPr>
                <a:r>
                  <a:rPr lang="en-US" sz="1600" dirty="0">
                    <a:latin typeface="+mn-lt"/>
                  </a:rPr>
                  <a:t>Sample Vendors</a:t>
                </a:r>
              </a:p>
            </p:txBody>
          </p:sp>
          <p:sp>
            <p:nvSpPr>
              <p:cNvPr id="44" name="TextBox 43"/>
              <p:cNvSpPr txBox="1"/>
              <p:nvPr/>
            </p:nvSpPr>
            <p:spPr>
              <a:xfrm>
                <a:off x="7478026" y="6024093"/>
                <a:ext cx="787379" cy="338554"/>
              </a:xfrm>
              <a:prstGeom prst="rect">
                <a:avLst/>
              </a:prstGeom>
              <a:noFill/>
            </p:spPr>
            <p:txBody>
              <a:bodyPr wrap="none">
                <a:spAutoFit/>
              </a:bodyPr>
              <a:lstStyle/>
              <a:p>
                <a:pPr>
                  <a:defRPr/>
                </a:pPr>
                <a:r>
                  <a:rPr lang="en-US" sz="1600" dirty="0">
                    <a:latin typeface="+mn-lt"/>
                  </a:rPr>
                  <a:t>Service</a:t>
                </a:r>
              </a:p>
            </p:txBody>
          </p:sp>
          <p:cxnSp>
            <p:nvCxnSpPr>
              <p:cNvPr id="45" name="Straight Connector 44"/>
              <p:cNvCxnSpPr/>
              <p:nvPr/>
            </p:nvCxnSpPr>
            <p:spPr>
              <a:xfrm rot="5400000">
                <a:off x="3508398" y="6193371"/>
                <a:ext cx="297229" cy="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649978" y="6193371"/>
                <a:ext cx="297229" cy="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8"/>
            <p:cNvGrpSpPr>
              <a:grpSpLocks/>
            </p:cNvGrpSpPr>
            <p:nvPr/>
          </p:nvGrpSpPr>
          <p:grpSpPr bwMode="auto">
            <a:xfrm>
              <a:off x="4827588" y="4754563"/>
              <a:ext cx="1404937" cy="458787"/>
              <a:chOff x="5663045" y="4998027"/>
              <a:chExt cx="1808019" cy="602673"/>
            </a:xfrm>
          </p:grpSpPr>
          <p:sp>
            <p:nvSpPr>
              <p:cNvPr id="48" name="Rectangle 47"/>
              <p:cNvSpPr/>
              <p:nvPr/>
            </p:nvSpPr>
            <p:spPr>
              <a:xfrm>
                <a:off x="5663045" y="4998027"/>
                <a:ext cx="1808019" cy="602673"/>
              </a:xfrm>
              <a:prstGeom prst="rect">
                <a:avLst/>
              </a:prstGeom>
              <a:ln>
                <a:noFill/>
              </a:ln>
            </p:spPr>
            <p:style>
              <a:lnRef idx="1">
                <a:schemeClr val="accent2"/>
              </a:lnRef>
              <a:fillRef idx="1003">
                <a:schemeClr val="dk2"/>
              </a:fillRef>
              <a:effectRef idx="2">
                <a:schemeClr val="accent2"/>
              </a:effectRef>
              <a:fontRef idx="minor">
                <a:schemeClr val="lt1"/>
              </a:fontRef>
            </p:style>
            <p:txBody>
              <a:bodyPr anchor="ctr"/>
              <a:lstStyle/>
              <a:p>
                <a:pPr algn="ctr">
                  <a:defRPr/>
                </a:pPr>
                <a:endParaRPr lang="en-US"/>
              </a:p>
            </p:txBody>
          </p:sp>
          <p:pic>
            <p:nvPicPr>
              <p:cNvPr id="49" name="Picture 2" descr="Terremark"/>
              <p:cNvPicPr>
                <a:picLocks noChangeAspect="1" noChangeArrowheads="1"/>
              </p:cNvPicPr>
              <p:nvPr/>
            </p:nvPicPr>
            <p:blipFill>
              <a:blip r:embed="rId9" cstate="print"/>
              <a:srcRect/>
              <a:stretch>
                <a:fillRect/>
              </a:stretch>
            </p:blipFill>
            <p:spPr bwMode="auto">
              <a:xfrm>
                <a:off x="5766666" y="5063403"/>
                <a:ext cx="1619250" cy="428626"/>
              </a:xfrm>
              <a:prstGeom prst="rect">
                <a:avLst/>
              </a:prstGeom>
              <a:noFill/>
              <a:ln w="9525">
                <a:noFill/>
                <a:miter lim="800000"/>
                <a:headEnd/>
                <a:tailEnd/>
              </a:ln>
            </p:spPr>
          </p:pic>
        </p:grpSp>
        <p:pic>
          <p:nvPicPr>
            <p:cNvPr id="50" name="Picture 5" descr="U:\My Icons\Logos\amazon elastic computer transparent.png"/>
            <p:cNvPicPr>
              <a:picLocks noChangeAspect="1" noChangeArrowheads="1"/>
            </p:cNvPicPr>
            <p:nvPr/>
          </p:nvPicPr>
          <p:blipFill>
            <a:blip r:embed="rId10" cstate="print"/>
            <a:srcRect/>
            <a:stretch>
              <a:fillRect/>
            </a:stretch>
          </p:blipFill>
          <p:spPr bwMode="auto">
            <a:xfrm>
              <a:off x="3733800" y="4017963"/>
              <a:ext cx="1720850" cy="630237"/>
            </a:xfrm>
            <a:prstGeom prst="rect">
              <a:avLst/>
            </a:prstGeom>
            <a:noFill/>
            <a:ln w="9525">
              <a:noFill/>
              <a:miter lim="800000"/>
              <a:headEnd/>
              <a:tailEnd/>
            </a:ln>
          </p:spPr>
        </p:pic>
        <p:pic>
          <p:nvPicPr>
            <p:cNvPr id="51" name="Picture 2" descr="Amazon Web Services"/>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287963" y="2833688"/>
              <a:ext cx="1290637" cy="471487"/>
            </a:xfrm>
            <a:prstGeom prst="rect">
              <a:avLst/>
            </a:prstGeom>
            <a:noFill/>
            <a:ln w="9525">
              <a:noFill/>
              <a:miter lim="800000"/>
              <a:headEnd/>
              <a:tailEnd/>
            </a:ln>
          </p:spPr>
        </p:pic>
        <p:pic>
          <p:nvPicPr>
            <p:cNvPr id="52" name="Picture 6" descr="Windows Azure Platform"/>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716338" y="3448050"/>
              <a:ext cx="2289175" cy="234950"/>
            </a:xfrm>
            <a:prstGeom prst="rect">
              <a:avLst/>
            </a:prstGeom>
            <a:noFill/>
            <a:ln w="9525">
              <a:noFill/>
              <a:miter lim="800000"/>
              <a:headEnd/>
              <a:tailEnd/>
            </a:ln>
          </p:spPr>
        </p:pic>
        <p:pic>
          <p:nvPicPr>
            <p:cNvPr id="53" name="Picture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654425" y="2927350"/>
              <a:ext cx="1627188" cy="365125"/>
            </a:xfrm>
            <a:prstGeom prst="rect">
              <a:avLst/>
            </a:prstGeom>
            <a:noFill/>
            <a:ln w="9525">
              <a:noFill/>
              <a:miter lim="800000"/>
              <a:headEnd/>
              <a:tailEnd/>
            </a:ln>
          </p:spPr>
        </p:pic>
        <p:pic>
          <p:nvPicPr>
            <p:cNvPr id="54" name="Picture 6" descr="http://www.blogsdna.com/wp-content/uploads/2008/10/google-app-engine-logo.pn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573838" y="2852738"/>
              <a:ext cx="1038225" cy="952500"/>
            </a:xfrm>
            <a:prstGeom prst="rect">
              <a:avLst/>
            </a:prstGeom>
            <a:noFill/>
            <a:ln w="9525">
              <a:noFill/>
              <a:miter lim="800000"/>
              <a:headEnd/>
              <a:tailEnd/>
            </a:ln>
          </p:spPr>
        </p:pic>
        <p:pic>
          <p:nvPicPr>
            <p:cNvPr id="55" name="Picture 8" descr="Rackspace Cloud Computing &amp; Cloud Hosting - Mosso">
              <a:hlinkClick r:id="rId15"/>
            </p:cNvPr>
            <p:cNvPicPr>
              <a:picLocks noChangeAspect="1" noChangeArrowheads="1"/>
            </p:cNvPicPr>
            <p:nvPr/>
          </p:nvPicPr>
          <p:blipFill>
            <a:blip r:embed="rId16" cstate="print"/>
            <a:srcRect/>
            <a:stretch>
              <a:fillRect/>
            </a:stretch>
          </p:blipFill>
          <p:spPr bwMode="auto">
            <a:xfrm>
              <a:off x="4656406" y="5373859"/>
              <a:ext cx="2298189" cy="510710"/>
            </a:xfrm>
            <a:prstGeom prst="rect">
              <a:avLst/>
            </a:prstGeom>
            <a:noFill/>
            <a:effectLst>
              <a:glow rad="139700">
                <a:schemeClr val="accent4">
                  <a:satMod val="175000"/>
                  <a:alpha val="40000"/>
                </a:schemeClr>
              </a:glow>
              <a:outerShdw blurRad="50800" dist="38100" dir="2700000" algn="tl" rotWithShape="0">
                <a:prstClr val="black">
                  <a:alpha val="40000"/>
                </a:prstClr>
              </a:outerShdw>
            </a:effectLst>
          </p:spPr>
        </p:pic>
      </p:grpSp>
      <p:sp>
        <p:nvSpPr>
          <p:cNvPr id="2" name="Title 1"/>
          <p:cNvSpPr>
            <a:spLocks noGrp="1"/>
          </p:cNvSpPr>
          <p:nvPr>
            <p:ph type="title"/>
          </p:nvPr>
        </p:nvSpPr>
        <p:spPr/>
        <p:txBody>
          <a:bodyPr/>
          <a:lstStyle/>
          <a:p>
            <a:r>
              <a:rPr lang="en-US" dirty="0" smtClean="0"/>
              <a:t>Anatomy of the Cloud and Virtualization</a:t>
            </a:r>
            <a:endParaRPr lang="en-US" i="1" dirty="0">
              <a:solidFill>
                <a:schemeClr val="accent3"/>
              </a:solidFill>
              <a:latin typeface="+mn-lt"/>
            </a:endParaRPr>
          </a:p>
        </p:txBody>
      </p:sp>
      <p:pic>
        <p:nvPicPr>
          <p:cNvPr id="56" name="図 55" descr="cybozu.png"/>
          <p:cNvPicPr>
            <a:picLocks noChangeAspect="1"/>
          </p:cNvPicPr>
          <p:nvPr/>
        </p:nvPicPr>
        <p:blipFill>
          <a:blip r:embed="rId17" cstate="print"/>
          <a:stretch>
            <a:fillRect/>
          </a:stretch>
        </p:blipFill>
        <p:spPr>
          <a:xfrm>
            <a:off x="5380037" y="1709650"/>
            <a:ext cx="1695450" cy="339090"/>
          </a:xfrm>
          <a:prstGeom prst="rect">
            <a:avLst/>
          </a:prstGeom>
        </p:spPr>
      </p:pic>
    </p:spTree>
    <p:extLst>
      <p:ext uri="{BB962C8B-B14F-4D97-AF65-F5344CB8AC3E}">
        <p14:creationId xmlns:p14="http://schemas.microsoft.com/office/powerpoint/2010/main" val="40471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152400"/>
            <a:ext cx="8229600" cy="639762"/>
          </a:xfrm>
        </p:spPr>
        <p:txBody>
          <a:bodyPr>
            <a:normAutofit/>
          </a:bodyPr>
          <a:lstStyle/>
          <a:p>
            <a:r>
              <a:rPr lang="en-US" sz="3200" dirty="0" smtClean="0"/>
              <a:t>Anatomy of a Dense Virtual Infrastructure</a:t>
            </a:r>
            <a:endParaRPr lang="en-US" sz="3200" dirty="0"/>
          </a:p>
        </p:txBody>
      </p:sp>
      <p:pic>
        <p:nvPicPr>
          <p:cNvPr id="2" name="Picture 1" descr="vmworld-slides-2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524000"/>
            <a:ext cx="3200507" cy="356628"/>
          </a:xfrm>
          <a:prstGeom prst="rect">
            <a:avLst/>
          </a:prstGeom>
        </p:spPr>
      </p:pic>
      <p:pic>
        <p:nvPicPr>
          <p:cNvPr id="4" name="Picture 3" descr="vmworld-slides-2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905000"/>
            <a:ext cx="3200507" cy="356628"/>
          </a:xfrm>
          <a:prstGeom prst="rect">
            <a:avLst/>
          </a:prstGeom>
        </p:spPr>
      </p:pic>
      <p:pic>
        <p:nvPicPr>
          <p:cNvPr id="20" name="Picture 19" descr="vmworld-slides-2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286000"/>
            <a:ext cx="3200507" cy="356628"/>
          </a:xfrm>
          <a:prstGeom prst="rect">
            <a:avLst/>
          </a:prstGeom>
        </p:spPr>
      </p:pic>
      <p:pic>
        <p:nvPicPr>
          <p:cNvPr id="21" name="Picture 20" descr="vmworld-slides-2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2667000"/>
            <a:ext cx="3886307" cy="356628"/>
          </a:xfrm>
          <a:prstGeom prst="rect">
            <a:avLst/>
          </a:prstGeom>
        </p:spPr>
      </p:pic>
      <p:pic>
        <p:nvPicPr>
          <p:cNvPr id="22" name="Picture 21" descr="vmworld-slides-2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3048000"/>
            <a:ext cx="3898499" cy="1283251"/>
          </a:xfrm>
          <a:prstGeom prst="rect">
            <a:avLst/>
          </a:prstGeom>
        </p:spPr>
      </p:pic>
      <p:pic>
        <p:nvPicPr>
          <p:cNvPr id="23" name="Picture 22" descr="vmworld-slides-3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4343400"/>
            <a:ext cx="3898499" cy="1612446"/>
          </a:xfrm>
          <a:prstGeom prst="rect">
            <a:avLst/>
          </a:prstGeom>
        </p:spPr>
      </p:pic>
      <p:sp>
        <p:nvSpPr>
          <p:cNvPr id="25" name="TextBox 24"/>
          <p:cNvSpPr txBox="1"/>
          <p:nvPr/>
        </p:nvSpPr>
        <p:spPr>
          <a:xfrm>
            <a:off x="990600" y="1548426"/>
            <a:ext cx="7620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85" name="TextBox 84"/>
          <p:cNvSpPr txBox="1"/>
          <p:nvPr/>
        </p:nvSpPr>
        <p:spPr>
          <a:xfrm>
            <a:off x="1828800" y="1548426"/>
            <a:ext cx="6858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87" name="TextBox 86"/>
          <p:cNvSpPr txBox="1"/>
          <p:nvPr/>
        </p:nvSpPr>
        <p:spPr>
          <a:xfrm>
            <a:off x="2667000" y="1548426"/>
            <a:ext cx="6858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89" name="TextBox 88"/>
          <p:cNvSpPr txBox="1"/>
          <p:nvPr/>
        </p:nvSpPr>
        <p:spPr>
          <a:xfrm>
            <a:off x="3505200" y="1548426"/>
            <a:ext cx="6096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90" name="TextBox 89"/>
          <p:cNvSpPr txBox="1"/>
          <p:nvPr/>
        </p:nvSpPr>
        <p:spPr>
          <a:xfrm>
            <a:off x="990600" y="1929426"/>
            <a:ext cx="7620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1" name="TextBox 90"/>
          <p:cNvSpPr txBox="1"/>
          <p:nvPr/>
        </p:nvSpPr>
        <p:spPr>
          <a:xfrm>
            <a:off x="1828800" y="1929426"/>
            <a:ext cx="6858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2" name="TextBox 91"/>
          <p:cNvSpPr txBox="1"/>
          <p:nvPr/>
        </p:nvSpPr>
        <p:spPr>
          <a:xfrm>
            <a:off x="2667000" y="1929426"/>
            <a:ext cx="6858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3" name="TextBox 92"/>
          <p:cNvSpPr txBox="1"/>
          <p:nvPr/>
        </p:nvSpPr>
        <p:spPr>
          <a:xfrm>
            <a:off x="3505200" y="1929426"/>
            <a:ext cx="6096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4" name="TextBox 93"/>
          <p:cNvSpPr txBox="1"/>
          <p:nvPr/>
        </p:nvSpPr>
        <p:spPr>
          <a:xfrm>
            <a:off x="990600" y="2310426"/>
            <a:ext cx="3200400" cy="307777"/>
          </a:xfrm>
          <a:prstGeom prst="rect">
            <a:avLst/>
          </a:prstGeom>
          <a:noFill/>
        </p:spPr>
        <p:txBody>
          <a:bodyPr wrap="square" rtlCol="0">
            <a:spAutoFit/>
          </a:bodyPr>
          <a:lstStyle/>
          <a:p>
            <a:pPr algn="ctr"/>
            <a:r>
              <a:rPr lang="en-US" sz="1400" dirty="0" smtClean="0">
                <a:solidFill>
                  <a:srgbClr val="FFFFFF"/>
                </a:solidFill>
              </a:rPr>
              <a:t>Hypervisor</a:t>
            </a:r>
            <a:endParaRPr lang="en-US" sz="1400" dirty="0">
              <a:solidFill>
                <a:srgbClr val="FFFFFF"/>
              </a:solidFill>
            </a:endParaRPr>
          </a:p>
        </p:txBody>
      </p:sp>
      <p:sp>
        <p:nvSpPr>
          <p:cNvPr id="95" name="TextBox 94"/>
          <p:cNvSpPr txBox="1"/>
          <p:nvPr/>
        </p:nvSpPr>
        <p:spPr>
          <a:xfrm>
            <a:off x="990600" y="2691426"/>
            <a:ext cx="3200400" cy="307777"/>
          </a:xfrm>
          <a:prstGeom prst="rect">
            <a:avLst/>
          </a:prstGeom>
          <a:noFill/>
        </p:spPr>
        <p:txBody>
          <a:bodyPr wrap="square" rtlCol="0">
            <a:spAutoFit/>
          </a:bodyPr>
          <a:lstStyle/>
          <a:p>
            <a:pPr algn="ctr"/>
            <a:r>
              <a:rPr lang="en-US" sz="1400" dirty="0" smtClean="0">
                <a:solidFill>
                  <a:srgbClr val="FFFFFF"/>
                </a:solidFill>
              </a:rPr>
              <a:t>Compute Layer</a:t>
            </a:r>
            <a:endParaRPr lang="en-US" sz="1400" dirty="0">
              <a:solidFill>
                <a:srgbClr val="FFFFFF"/>
              </a:solidFill>
            </a:endParaRPr>
          </a:p>
        </p:txBody>
      </p:sp>
      <p:sp>
        <p:nvSpPr>
          <p:cNvPr id="96" name="TextBox 95"/>
          <p:cNvSpPr txBox="1"/>
          <p:nvPr/>
        </p:nvSpPr>
        <p:spPr>
          <a:xfrm>
            <a:off x="990600" y="3962400"/>
            <a:ext cx="3200400" cy="307777"/>
          </a:xfrm>
          <a:prstGeom prst="rect">
            <a:avLst/>
          </a:prstGeom>
          <a:noFill/>
        </p:spPr>
        <p:txBody>
          <a:bodyPr wrap="square" rtlCol="0">
            <a:spAutoFit/>
          </a:bodyPr>
          <a:lstStyle/>
          <a:p>
            <a:pPr algn="ctr"/>
            <a:r>
              <a:rPr lang="en-US" sz="1400" dirty="0" smtClean="0">
                <a:solidFill>
                  <a:srgbClr val="6C286B"/>
                </a:solidFill>
              </a:rPr>
              <a:t>Storage</a:t>
            </a:r>
            <a:endParaRPr lang="en-US" sz="1400" dirty="0">
              <a:solidFill>
                <a:srgbClr val="6C286B"/>
              </a:solidFill>
            </a:endParaRPr>
          </a:p>
        </p:txBody>
      </p:sp>
      <p:sp>
        <p:nvSpPr>
          <p:cNvPr id="97" name="TextBox 96"/>
          <p:cNvSpPr txBox="1"/>
          <p:nvPr/>
        </p:nvSpPr>
        <p:spPr>
          <a:xfrm>
            <a:off x="990600" y="5562600"/>
            <a:ext cx="3200400" cy="307777"/>
          </a:xfrm>
          <a:prstGeom prst="rect">
            <a:avLst/>
          </a:prstGeom>
          <a:noFill/>
        </p:spPr>
        <p:txBody>
          <a:bodyPr wrap="square" rtlCol="0">
            <a:spAutoFit/>
          </a:bodyPr>
          <a:lstStyle/>
          <a:p>
            <a:pPr algn="ctr"/>
            <a:r>
              <a:rPr lang="en-US" sz="1400" dirty="0" smtClean="0">
                <a:solidFill>
                  <a:srgbClr val="38434E"/>
                </a:solidFill>
              </a:rPr>
              <a:t>Backup</a:t>
            </a:r>
            <a:endParaRPr lang="en-US" sz="1400" dirty="0">
              <a:solidFill>
                <a:srgbClr val="38434E"/>
              </a:solidFill>
            </a:endParaRPr>
          </a:p>
        </p:txBody>
      </p:sp>
      <p:sp>
        <p:nvSpPr>
          <p:cNvPr id="98" name="TextBox 97"/>
          <p:cNvSpPr txBox="1"/>
          <p:nvPr/>
        </p:nvSpPr>
        <p:spPr>
          <a:xfrm>
            <a:off x="1143000" y="4419600"/>
            <a:ext cx="1371600" cy="261610"/>
          </a:xfrm>
          <a:prstGeom prst="rect">
            <a:avLst/>
          </a:prstGeom>
          <a:noFill/>
        </p:spPr>
        <p:txBody>
          <a:bodyPr wrap="square" rtlCol="0">
            <a:spAutoFit/>
          </a:bodyPr>
          <a:lstStyle/>
          <a:p>
            <a:pPr algn="ctr"/>
            <a:r>
              <a:rPr lang="en-US" sz="1100" dirty="0" smtClean="0">
                <a:solidFill>
                  <a:srgbClr val="7F7F7F"/>
                </a:solidFill>
              </a:rPr>
              <a:t>Snapshots</a:t>
            </a:r>
            <a:endParaRPr lang="en-US" sz="1100" dirty="0">
              <a:solidFill>
                <a:srgbClr val="7F7F7F"/>
              </a:solidFill>
            </a:endParaRPr>
          </a:p>
        </p:txBody>
      </p:sp>
      <p:sp>
        <p:nvSpPr>
          <p:cNvPr id="99" name="TextBox 98"/>
          <p:cNvSpPr txBox="1"/>
          <p:nvPr/>
        </p:nvSpPr>
        <p:spPr>
          <a:xfrm>
            <a:off x="2667000" y="4419600"/>
            <a:ext cx="1371600" cy="261610"/>
          </a:xfrm>
          <a:prstGeom prst="rect">
            <a:avLst/>
          </a:prstGeom>
          <a:noFill/>
        </p:spPr>
        <p:txBody>
          <a:bodyPr wrap="square" rtlCol="0">
            <a:spAutoFit/>
          </a:bodyPr>
          <a:lstStyle/>
          <a:p>
            <a:pPr algn="ctr"/>
            <a:r>
              <a:rPr lang="en-US" sz="1100" dirty="0" smtClean="0">
                <a:solidFill>
                  <a:srgbClr val="7F7F7F"/>
                </a:solidFill>
              </a:rPr>
              <a:t>Snapshots</a:t>
            </a:r>
            <a:endParaRPr lang="en-US" sz="1100" dirty="0">
              <a:solidFill>
                <a:srgbClr val="7F7F7F"/>
              </a:solidFill>
            </a:endParaRPr>
          </a:p>
        </p:txBody>
      </p:sp>
      <p:sp>
        <p:nvSpPr>
          <p:cNvPr id="36" name="TextBox 35"/>
          <p:cNvSpPr txBox="1"/>
          <p:nvPr/>
        </p:nvSpPr>
        <p:spPr>
          <a:xfrm rot="16200000">
            <a:off x="76202" y="1726912"/>
            <a:ext cx="114300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dirty="0" smtClean="0"/>
              <a:t>Mgmt</a:t>
            </a:r>
          </a:p>
          <a:p>
            <a:pPr algn="ctr"/>
            <a:r>
              <a:rPr lang="en-US" sz="1600" dirty="0" smtClean="0"/>
              <a:t>Plane</a:t>
            </a:r>
            <a:endParaRPr lang="en-US" sz="1600" dirty="0"/>
          </a:p>
        </p:txBody>
      </p:sp>
      <p:sp>
        <p:nvSpPr>
          <p:cNvPr id="38" name="TextBox 37"/>
          <p:cNvSpPr txBox="1"/>
          <p:nvPr/>
        </p:nvSpPr>
        <p:spPr>
          <a:xfrm>
            <a:off x="5029200" y="1143000"/>
            <a:ext cx="3581400" cy="4001095"/>
          </a:xfrm>
          <a:prstGeom prst="rect">
            <a:avLst/>
          </a:prstGeom>
          <a:noFill/>
        </p:spPr>
        <p:txBody>
          <a:bodyPr wrap="square" rtlCol="0">
            <a:spAutoFit/>
          </a:bodyPr>
          <a:lstStyle/>
          <a:p>
            <a:pPr marL="182880">
              <a:lnSpc>
                <a:spcPct val="90000"/>
              </a:lnSpc>
              <a:spcBef>
                <a:spcPct val="20000"/>
              </a:spcBef>
              <a:buClr>
                <a:srgbClr val="F39100"/>
              </a:buClr>
              <a:buFont typeface="Wingdings" pitchFamily="2" charset="2"/>
              <a:buChar char="§"/>
            </a:pPr>
            <a:endParaRPr lang="en-US" sz="2000" dirty="0" smtClean="0">
              <a:latin typeface="+mn-lt"/>
            </a:endParaRPr>
          </a:p>
          <a:p>
            <a:pPr marL="274320" indent="-274320">
              <a:lnSpc>
                <a:spcPct val="90000"/>
              </a:lnSpc>
              <a:spcBef>
                <a:spcPct val="20000"/>
              </a:spcBef>
              <a:buClr>
                <a:srgbClr val="F39100"/>
              </a:buClr>
              <a:buFont typeface="Wingdings" pitchFamily="2" charset="2"/>
              <a:buChar char="§"/>
            </a:pPr>
            <a:r>
              <a:rPr lang="en-US" sz="2000" dirty="0" smtClean="0">
                <a:latin typeface="+mn-lt"/>
              </a:rPr>
              <a:t>The hypervisor enables each physical host (compute power) to host multiple virtual guests (VMs)</a:t>
            </a:r>
          </a:p>
          <a:p>
            <a:pPr marL="274320" lvl="1" indent="-274320">
              <a:lnSpc>
                <a:spcPct val="90000"/>
              </a:lnSpc>
              <a:spcBef>
                <a:spcPct val="20000"/>
              </a:spcBef>
              <a:buClr>
                <a:srgbClr val="F39100"/>
              </a:buClr>
              <a:buFont typeface="Wingdings" pitchFamily="2" charset="2"/>
              <a:buChar char="§"/>
            </a:pPr>
            <a:r>
              <a:rPr lang="en-US" sz="2000" dirty="0" smtClean="0">
                <a:latin typeface="+mn-lt"/>
              </a:rPr>
              <a:t>VMware </a:t>
            </a:r>
            <a:r>
              <a:rPr lang="en-US" sz="2000" dirty="0" err="1" smtClean="0">
                <a:latin typeface="+mn-lt"/>
              </a:rPr>
              <a:t>ESXi</a:t>
            </a:r>
            <a:endParaRPr lang="en-US" sz="2000" dirty="0" smtClean="0">
              <a:latin typeface="+mn-lt"/>
            </a:endParaRPr>
          </a:p>
          <a:p>
            <a:pPr marL="274320" lvl="1" indent="-274320">
              <a:lnSpc>
                <a:spcPct val="90000"/>
              </a:lnSpc>
              <a:spcBef>
                <a:spcPct val="20000"/>
              </a:spcBef>
              <a:buClr>
                <a:srgbClr val="F39100"/>
              </a:buClr>
              <a:buFont typeface="Wingdings" pitchFamily="2" charset="2"/>
              <a:buChar char="§"/>
            </a:pPr>
            <a:r>
              <a:rPr lang="en-US" sz="2000" dirty="0" err="1" smtClean="0">
                <a:latin typeface="+mn-lt"/>
              </a:rPr>
              <a:t>Xen</a:t>
            </a:r>
            <a:r>
              <a:rPr lang="en-US" sz="2000" dirty="0" smtClean="0">
                <a:latin typeface="+mn-lt"/>
              </a:rPr>
              <a:t> (e.g. AWS)</a:t>
            </a:r>
          </a:p>
          <a:p>
            <a:pPr marL="274320" indent="-274320">
              <a:lnSpc>
                <a:spcPct val="90000"/>
              </a:lnSpc>
              <a:spcBef>
                <a:spcPct val="20000"/>
              </a:spcBef>
              <a:buClr>
                <a:srgbClr val="F39100"/>
              </a:buClr>
              <a:buFont typeface="Wingdings" pitchFamily="2" charset="2"/>
              <a:buChar char="§"/>
            </a:pPr>
            <a:r>
              <a:rPr lang="en-US" sz="2000" dirty="0" smtClean="0">
                <a:latin typeface="+mn-lt"/>
              </a:rPr>
              <a:t>Each management plane may span across multiple physical hosts </a:t>
            </a:r>
          </a:p>
          <a:p>
            <a:pPr marL="274320" indent="-274320">
              <a:lnSpc>
                <a:spcPct val="90000"/>
              </a:lnSpc>
              <a:spcBef>
                <a:spcPct val="20000"/>
              </a:spcBef>
              <a:buClr>
                <a:srgbClr val="F39100"/>
              </a:buClr>
              <a:buFont typeface="Wingdings" pitchFamily="2" charset="2"/>
              <a:buChar char="§"/>
            </a:pPr>
            <a:r>
              <a:rPr lang="en-US" sz="2000" dirty="0" smtClean="0">
                <a:latin typeface="+mn-lt"/>
              </a:rPr>
              <a:t>Storage can be directly attached, SAN or NAS</a:t>
            </a:r>
          </a:p>
        </p:txBody>
      </p:sp>
    </p:spTree>
    <p:extLst>
      <p:ext uri="{BB962C8B-B14F-4D97-AF65-F5344CB8AC3E}">
        <p14:creationId xmlns:p14="http://schemas.microsoft.com/office/powerpoint/2010/main" val="17340300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3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3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3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3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3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300"/>
                                        <p:tgtEl>
                                          <p:spTgt spid="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3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3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300"/>
                                        <p:tgtEl>
                                          <p:spTgt spid="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300"/>
                                        <p:tgtEl>
                                          <p:spTgt spid="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300"/>
                                        <p:tgtEl>
                                          <p:spTgt spid="9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300"/>
                                        <p:tgtEl>
                                          <p:spTgt spid="9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300"/>
                                        <p:tgtEl>
                                          <p:spTgt spid="9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300"/>
                                        <p:tgtEl>
                                          <p:spTgt spid="9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300"/>
                                        <p:tgtEl>
                                          <p:spTgt spid="9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fade">
                                      <p:cBhvr>
                                        <p:cTn id="61" dur="300"/>
                                        <p:tgtEl>
                                          <p:spTgt spid="9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5" grpId="0"/>
      <p:bldP spid="87" grpId="0"/>
      <p:bldP spid="89" grpId="0"/>
      <p:bldP spid="90" grpId="0"/>
      <p:bldP spid="91" grpId="0"/>
      <p:bldP spid="92" grpId="0"/>
      <p:bldP spid="93" grpId="0"/>
      <p:bldP spid="94" grpId="0"/>
      <p:bldP spid="95" grpId="0"/>
      <p:bldP spid="96" grpId="0"/>
      <p:bldP spid="97" grpId="0"/>
      <p:bldP spid="98"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639762"/>
          </a:xfrm>
        </p:spPr>
        <p:txBody>
          <a:bodyPr>
            <a:normAutofit/>
          </a:bodyPr>
          <a:lstStyle/>
          <a:p>
            <a:r>
              <a:rPr lang="en-US" sz="2800" dirty="0" smtClean="0"/>
              <a:t>Losing Control in a Virtual World?</a:t>
            </a:r>
            <a:endParaRPr lang="en-US" sz="2800" dirty="0"/>
          </a:p>
        </p:txBody>
      </p:sp>
      <p:pic>
        <p:nvPicPr>
          <p:cNvPr id="2" name="Picture 1" descr="vmworld-slides-2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0"/>
            <a:ext cx="3200507" cy="356628"/>
          </a:xfrm>
          <a:prstGeom prst="rect">
            <a:avLst/>
          </a:prstGeom>
        </p:spPr>
      </p:pic>
      <p:pic>
        <p:nvPicPr>
          <p:cNvPr id="4" name="Picture 3" descr="vmworld-slides-2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05000"/>
            <a:ext cx="3200507" cy="356628"/>
          </a:xfrm>
          <a:prstGeom prst="rect">
            <a:avLst/>
          </a:prstGeom>
        </p:spPr>
      </p:pic>
      <p:pic>
        <p:nvPicPr>
          <p:cNvPr id="20" name="Picture 19" descr="vmworld-slides-2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286000"/>
            <a:ext cx="3200507" cy="356628"/>
          </a:xfrm>
          <a:prstGeom prst="rect">
            <a:avLst/>
          </a:prstGeom>
        </p:spPr>
      </p:pic>
      <p:pic>
        <p:nvPicPr>
          <p:cNvPr id="21" name="Picture 20" descr="vmworld-slides-2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667000"/>
            <a:ext cx="3200507" cy="356628"/>
          </a:xfrm>
          <a:prstGeom prst="rect">
            <a:avLst/>
          </a:prstGeom>
        </p:spPr>
      </p:pic>
      <p:pic>
        <p:nvPicPr>
          <p:cNvPr id="22" name="Picture 21" descr="vmworld-slides-2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3048000"/>
            <a:ext cx="3212699" cy="1283251"/>
          </a:xfrm>
          <a:prstGeom prst="rect">
            <a:avLst/>
          </a:prstGeom>
        </p:spPr>
      </p:pic>
      <p:pic>
        <p:nvPicPr>
          <p:cNvPr id="23" name="Picture 22" descr="vmworld-slides-30.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4343400"/>
            <a:ext cx="3212699" cy="1612446"/>
          </a:xfrm>
          <a:prstGeom prst="rect">
            <a:avLst/>
          </a:prstGeom>
        </p:spPr>
      </p:pic>
      <p:grpSp>
        <p:nvGrpSpPr>
          <p:cNvPr id="3" name="Group 25"/>
          <p:cNvGrpSpPr/>
          <p:nvPr/>
        </p:nvGrpSpPr>
        <p:grpSpPr>
          <a:xfrm>
            <a:off x="4426085" y="990600"/>
            <a:ext cx="3962400" cy="538385"/>
            <a:chOff x="4495800" y="1447800"/>
            <a:chExt cx="3962400" cy="538385"/>
          </a:xfrm>
        </p:grpSpPr>
        <p:pic>
          <p:nvPicPr>
            <p:cNvPr id="19" name="Picture 18" descr="vmworld-slides-26.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00" y="1447800"/>
              <a:ext cx="609600" cy="538385"/>
            </a:xfrm>
            <a:prstGeom prst="rect">
              <a:avLst/>
            </a:prstGeom>
          </p:spPr>
        </p:pic>
        <p:sp>
          <p:nvSpPr>
            <p:cNvPr id="24" name="TextBox 23"/>
            <p:cNvSpPr txBox="1"/>
            <p:nvPr/>
          </p:nvSpPr>
          <p:spPr>
            <a:xfrm>
              <a:off x="5181600" y="1524000"/>
              <a:ext cx="3276600" cy="338554"/>
            </a:xfrm>
            <a:prstGeom prst="rect">
              <a:avLst/>
            </a:prstGeom>
            <a:noFill/>
          </p:spPr>
          <p:txBody>
            <a:bodyPr wrap="square" rtlCol="0">
              <a:spAutoFit/>
            </a:bodyPr>
            <a:lstStyle/>
            <a:p>
              <a:r>
                <a:rPr lang="en-US" sz="1600" dirty="0" smtClean="0"/>
                <a:t>VMs are easy to copy (and steal.)</a:t>
              </a:r>
              <a:endParaRPr lang="en-US" sz="1600" dirty="0"/>
            </a:p>
          </p:txBody>
        </p:sp>
      </p:grpSp>
      <p:grpSp>
        <p:nvGrpSpPr>
          <p:cNvPr id="6" name="Group 26"/>
          <p:cNvGrpSpPr/>
          <p:nvPr/>
        </p:nvGrpSpPr>
        <p:grpSpPr>
          <a:xfrm>
            <a:off x="4426085" y="1752600"/>
            <a:ext cx="3962400" cy="538385"/>
            <a:chOff x="4495800" y="2209800"/>
            <a:chExt cx="3962400" cy="538385"/>
          </a:xfrm>
        </p:grpSpPr>
        <p:sp>
          <p:nvSpPr>
            <p:cNvPr id="77" name="TextBox 76"/>
            <p:cNvSpPr txBox="1"/>
            <p:nvPr/>
          </p:nvSpPr>
          <p:spPr>
            <a:xfrm>
              <a:off x="5181600" y="2286000"/>
              <a:ext cx="3276600" cy="338554"/>
            </a:xfrm>
            <a:prstGeom prst="rect">
              <a:avLst/>
            </a:prstGeom>
            <a:noFill/>
          </p:spPr>
          <p:txBody>
            <a:bodyPr wrap="square" rtlCol="0">
              <a:spAutoFit/>
            </a:bodyPr>
            <a:lstStyle/>
            <a:p>
              <a:r>
                <a:rPr lang="en-US" sz="1600" dirty="0" smtClean="0"/>
                <a:t>VMs are easy to move.</a:t>
              </a:r>
              <a:endParaRPr lang="en-US" sz="1600" dirty="0"/>
            </a:p>
          </p:txBody>
        </p:sp>
        <p:pic>
          <p:nvPicPr>
            <p:cNvPr id="81" name="Picture 80" descr="vmworld-slides-26.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00" y="2209800"/>
              <a:ext cx="609600" cy="538385"/>
            </a:xfrm>
            <a:prstGeom prst="rect">
              <a:avLst/>
            </a:prstGeom>
          </p:spPr>
        </p:pic>
      </p:grpSp>
      <p:grpSp>
        <p:nvGrpSpPr>
          <p:cNvPr id="7" name="Group 27"/>
          <p:cNvGrpSpPr/>
          <p:nvPr/>
        </p:nvGrpSpPr>
        <p:grpSpPr>
          <a:xfrm>
            <a:off x="4426085" y="2514600"/>
            <a:ext cx="3962400" cy="1323439"/>
            <a:chOff x="4495800" y="2971800"/>
            <a:chExt cx="3962400" cy="1323439"/>
          </a:xfrm>
        </p:grpSpPr>
        <p:sp>
          <p:nvSpPr>
            <p:cNvPr id="78" name="TextBox 77"/>
            <p:cNvSpPr txBox="1"/>
            <p:nvPr/>
          </p:nvSpPr>
          <p:spPr>
            <a:xfrm>
              <a:off x="5181600" y="2971800"/>
              <a:ext cx="3276600" cy="1323439"/>
            </a:xfrm>
            <a:prstGeom prst="rect">
              <a:avLst/>
            </a:prstGeom>
            <a:noFill/>
          </p:spPr>
          <p:txBody>
            <a:bodyPr wrap="square" rtlCol="0">
              <a:spAutoFit/>
            </a:bodyPr>
            <a:lstStyle/>
            <a:p>
              <a:r>
                <a:rPr lang="en-US" sz="1600" dirty="0" smtClean="0"/>
                <a:t>VMs introduce a new class of privileged users and administrators—server, storage, backup, and application—all operating independently.</a:t>
              </a:r>
              <a:endParaRPr lang="en-US" sz="1600" dirty="0"/>
            </a:p>
          </p:txBody>
        </p:sp>
        <p:pic>
          <p:nvPicPr>
            <p:cNvPr id="82" name="Picture 81" descr="vmworld-slides-26.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00" y="3048000"/>
              <a:ext cx="609600" cy="538385"/>
            </a:xfrm>
            <a:prstGeom prst="rect">
              <a:avLst/>
            </a:prstGeom>
          </p:spPr>
        </p:pic>
      </p:grpSp>
      <p:grpSp>
        <p:nvGrpSpPr>
          <p:cNvPr id="8" name="Group 28"/>
          <p:cNvGrpSpPr/>
          <p:nvPr/>
        </p:nvGrpSpPr>
        <p:grpSpPr>
          <a:xfrm>
            <a:off x="4426085" y="4116288"/>
            <a:ext cx="3962400" cy="609600"/>
            <a:chOff x="4495800" y="4495800"/>
            <a:chExt cx="3962400" cy="609600"/>
          </a:xfrm>
        </p:grpSpPr>
        <p:sp>
          <p:nvSpPr>
            <p:cNvPr id="79" name="TextBox 78"/>
            <p:cNvSpPr txBox="1"/>
            <p:nvPr/>
          </p:nvSpPr>
          <p:spPr>
            <a:xfrm>
              <a:off x="5181600" y="4495800"/>
              <a:ext cx="3276600" cy="584776"/>
            </a:xfrm>
            <a:prstGeom prst="rect">
              <a:avLst/>
            </a:prstGeom>
            <a:noFill/>
          </p:spPr>
          <p:txBody>
            <a:bodyPr wrap="square" rtlCol="0">
              <a:spAutoFit/>
            </a:bodyPr>
            <a:lstStyle/>
            <a:p>
              <a:r>
                <a:rPr lang="en-US" sz="1600" dirty="0" smtClean="0"/>
                <a:t>VMs have multiple instances, snapshots and backups of data.</a:t>
              </a:r>
              <a:endParaRPr lang="en-US" sz="1600" dirty="0"/>
            </a:p>
          </p:txBody>
        </p:sp>
        <p:pic>
          <p:nvPicPr>
            <p:cNvPr id="83" name="Picture 82" descr="vmworld-slides-26.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00" y="4567015"/>
              <a:ext cx="609600" cy="538385"/>
            </a:xfrm>
            <a:prstGeom prst="rect">
              <a:avLst/>
            </a:prstGeom>
          </p:spPr>
        </p:pic>
      </p:grpSp>
      <p:sp>
        <p:nvSpPr>
          <p:cNvPr id="25" name="TextBox 24"/>
          <p:cNvSpPr txBox="1"/>
          <p:nvPr/>
        </p:nvSpPr>
        <p:spPr>
          <a:xfrm>
            <a:off x="457200" y="1548426"/>
            <a:ext cx="7620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85" name="TextBox 84"/>
          <p:cNvSpPr txBox="1"/>
          <p:nvPr/>
        </p:nvSpPr>
        <p:spPr>
          <a:xfrm>
            <a:off x="1295400" y="1548426"/>
            <a:ext cx="6858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87" name="TextBox 86"/>
          <p:cNvSpPr txBox="1"/>
          <p:nvPr/>
        </p:nvSpPr>
        <p:spPr>
          <a:xfrm>
            <a:off x="2133600" y="1548426"/>
            <a:ext cx="6858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89" name="TextBox 88"/>
          <p:cNvSpPr txBox="1"/>
          <p:nvPr/>
        </p:nvSpPr>
        <p:spPr>
          <a:xfrm>
            <a:off x="2971800" y="1548426"/>
            <a:ext cx="609600" cy="307777"/>
          </a:xfrm>
          <a:prstGeom prst="rect">
            <a:avLst/>
          </a:prstGeom>
          <a:noFill/>
        </p:spPr>
        <p:txBody>
          <a:bodyPr wrap="square" rtlCol="0">
            <a:spAutoFit/>
          </a:bodyPr>
          <a:lstStyle/>
          <a:p>
            <a:pPr algn="ctr"/>
            <a:r>
              <a:rPr lang="en-US" sz="1400" dirty="0" smtClean="0">
                <a:solidFill>
                  <a:srgbClr val="FFFFFF"/>
                </a:solidFill>
              </a:rPr>
              <a:t>APP</a:t>
            </a:r>
            <a:endParaRPr lang="en-US" sz="1400" dirty="0">
              <a:solidFill>
                <a:srgbClr val="FFFFFF"/>
              </a:solidFill>
            </a:endParaRPr>
          </a:p>
        </p:txBody>
      </p:sp>
      <p:sp>
        <p:nvSpPr>
          <p:cNvPr id="90" name="TextBox 89"/>
          <p:cNvSpPr txBox="1"/>
          <p:nvPr/>
        </p:nvSpPr>
        <p:spPr>
          <a:xfrm>
            <a:off x="457200" y="1929426"/>
            <a:ext cx="7620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1" name="TextBox 90"/>
          <p:cNvSpPr txBox="1"/>
          <p:nvPr/>
        </p:nvSpPr>
        <p:spPr>
          <a:xfrm>
            <a:off x="1295400" y="1929426"/>
            <a:ext cx="6858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2" name="TextBox 91"/>
          <p:cNvSpPr txBox="1"/>
          <p:nvPr/>
        </p:nvSpPr>
        <p:spPr>
          <a:xfrm>
            <a:off x="2133600" y="1929426"/>
            <a:ext cx="6858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3" name="TextBox 92"/>
          <p:cNvSpPr txBox="1"/>
          <p:nvPr/>
        </p:nvSpPr>
        <p:spPr>
          <a:xfrm>
            <a:off x="2971800" y="1929426"/>
            <a:ext cx="609600" cy="307777"/>
          </a:xfrm>
          <a:prstGeom prst="rect">
            <a:avLst/>
          </a:prstGeom>
          <a:noFill/>
        </p:spPr>
        <p:txBody>
          <a:bodyPr wrap="square" rtlCol="0">
            <a:spAutoFit/>
          </a:bodyPr>
          <a:lstStyle/>
          <a:p>
            <a:pPr algn="ctr"/>
            <a:r>
              <a:rPr lang="en-US" sz="1400" dirty="0" smtClean="0">
                <a:solidFill>
                  <a:srgbClr val="FFFFFF"/>
                </a:solidFill>
              </a:rPr>
              <a:t>OS</a:t>
            </a:r>
            <a:endParaRPr lang="en-US" sz="1400" dirty="0">
              <a:solidFill>
                <a:srgbClr val="FFFFFF"/>
              </a:solidFill>
            </a:endParaRPr>
          </a:p>
        </p:txBody>
      </p:sp>
      <p:sp>
        <p:nvSpPr>
          <p:cNvPr id="94" name="TextBox 93"/>
          <p:cNvSpPr txBox="1"/>
          <p:nvPr/>
        </p:nvSpPr>
        <p:spPr>
          <a:xfrm>
            <a:off x="457200" y="2310426"/>
            <a:ext cx="3200400" cy="307777"/>
          </a:xfrm>
          <a:prstGeom prst="rect">
            <a:avLst/>
          </a:prstGeom>
          <a:noFill/>
        </p:spPr>
        <p:txBody>
          <a:bodyPr wrap="square" rtlCol="0">
            <a:spAutoFit/>
          </a:bodyPr>
          <a:lstStyle/>
          <a:p>
            <a:pPr algn="ctr"/>
            <a:r>
              <a:rPr lang="en-US" sz="1400" dirty="0" smtClean="0">
                <a:solidFill>
                  <a:srgbClr val="FFFFFF"/>
                </a:solidFill>
              </a:rPr>
              <a:t>Hypervisor</a:t>
            </a:r>
            <a:endParaRPr lang="en-US" sz="1400" dirty="0">
              <a:solidFill>
                <a:srgbClr val="FFFFFF"/>
              </a:solidFill>
            </a:endParaRPr>
          </a:p>
        </p:txBody>
      </p:sp>
      <p:sp>
        <p:nvSpPr>
          <p:cNvPr id="95" name="TextBox 94"/>
          <p:cNvSpPr txBox="1"/>
          <p:nvPr/>
        </p:nvSpPr>
        <p:spPr>
          <a:xfrm>
            <a:off x="457200" y="2691426"/>
            <a:ext cx="3200400" cy="307777"/>
          </a:xfrm>
          <a:prstGeom prst="rect">
            <a:avLst/>
          </a:prstGeom>
          <a:noFill/>
        </p:spPr>
        <p:txBody>
          <a:bodyPr wrap="square" rtlCol="0">
            <a:spAutoFit/>
          </a:bodyPr>
          <a:lstStyle/>
          <a:p>
            <a:pPr algn="ctr"/>
            <a:r>
              <a:rPr lang="en-US" sz="1400" dirty="0" smtClean="0">
                <a:solidFill>
                  <a:srgbClr val="FFFFFF"/>
                </a:solidFill>
              </a:rPr>
              <a:t>Compute Layer</a:t>
            </a:r>
            <a:endParaRPr lang="en-US" sz="1400" dirty="0">
              <a:solidFill>
                <a:srgbClr val="FFFFFF"/>
              </a:solidFill>
            </a:endParaRPr>
          </a:p>
        </p:txBody>
      </p:sp>
      <p:sp>
        <p:nvSpPr>
          <p:cNvPr id="96" name="TextBox 95"/>
          <p:cNvSpPr txBox="1"/>
          <p:nvPr/>
        </p:nvSpPr>
        <p:spPr>
          <a:xfrm>
            <a:off x="457200" y="3962400"/>
            <a:ext cx="3200400" cy="307777"/>
          </a:xfrm>
          <a:prstGeom prst="rect">
            <a:avLst/>
          </a:prstGeom>
          <a:noFill/>
        </p:spPr>
        <p:txBody>
          <a:bodyPr wrap="square" rtlCol="0">
            <a:spAutoFit/>
          </a:bodyPr>
          <a:lstStyle/>
          <a:p>
            <a:pPr algn="ctr"/>
            <a:r>
              <a:rPr lang="en-US" sz="1400" dirty="0" smtClean="0">
                <a:solidFill>
                  <a:srgbClr val="6C286B"/>
                </a:solidFill>
              </a:rPr>
              <a:t>Storage</a:t>
            </a:r>
            <a:endParaRPr lang="en-US" sz="1400" dirty="0">
              <a:solidFill>
                <a:srgbClr val="6C286B"/>
              </a:solidFill>
            </a:endParaRPr>
          </a:p>
        </p:txBody>
      </p:sp>
      <p:sp>
        <p:nvSpPr>
          <p:cNvPr id="97" name="TextBox 96"/>
          <p:cNvSpPr txBox="1"/>
          <p:nvPr/>
        </p:nvSpPr>
        <p:spPr>
          <a:xfrm>
            <a:off x="457200" y="5562600"/>
            <a:ext cx="3200400" cy="307777"/>
          </a:xfrm>
          <a:prstGeom prst="rect">
            <a:avLst/>
          </a:prstGeom>
          <a:noFill/>
        </p:spPr>
        <p:txBody>
          <a:bodyPr wrap="square" rtlCol="0">
            <a:spAutoFit/>
          </a:bodyPr>
          <a:lstStyle/>
          <a:p>
            <a:pPr algn="ctr"/>
            <a:r>
              <a:rPr lang="en-US" sz="1400" dirty="0" smtClean="0">
                <a:solidFill>
                  <a:srgbClr val="38434E"/>
                </a:solidFill>
              </a:rPr>
              <a:t>Backup</a:t>
            </a:r>
            <a:endParaRPr lang="en-US" sz="1400" dirty="0">
              <a:solidFill>
                <a:srgbClr val="38434E"/>
              </a:solidFill>
            </a:endParaRPr>
          </a:p>
        </p:txBody>
      </p:sp>
      <p:sp>
        <p:nvSpPr>
          <p:cNvPr id="98" name="TextBox 97"/>
          <p:cNvSpPr txBox="1"/>
          <p:nvPr/>
        </p:nvSpPr>
        <p:spPr>
          <a:xfrm>
            <a:off x="609600" y="4419600"/>
            <a:ext cx="1371600" cy="261610"/>
          </a:xfrm>
          <a:prstGeom prst="rect">
            <a:avLst/>
          </a:prstGeom>
          <a:noFill/>
        </p:spPr>
        <p:txBody>
          <a:bodyPr wrap="square" rtlCol="0">
            <a:spAutoFit/>
          </a:bodyPr>
          <a:lstStyle/>
          <a:p>
            <a:pPr algn="ctr"/>
            <a:r>
              <a:rPr lang="en-US" sz="1100" dirty="0" smtClean="0">
                <a:solidFill>
                  <a:srgbClr val="7F7F7F"/>
                </a:solidFill>
              </a:rPr>
              <a:t>Snapshots</a:t>
            </a:r>
            <a:endParaRPr lang="en-US" sz="1100" dirty="0">
              <a:solidFill>
                <a:srgbClr val="7F7F7F"/>
              </a:solidFill>
            </a:endParaRPr>
          </a:p>
        </p:txBody>
      </p:sp>
      <p:sp>
        <p:nvSpPr>
          <p:cNvPr id="99" name="TextBox 98"/>
          <p:cNvSpPr txBox="1"/>
          <p:nvPr/>
        </p:nvSpPr>
        <p:spPr>
          <a:xfrm>
            <a:off x="2133600" y="4419600"/>
            <a:ext cx="1371600" cy="261610"/>
          </a:xfrm>
          <a:prstGeom prst="rect">
            <a:avLst/>
          </a:prstGeom>
          <a:noFill/>
        </p:spPr>
        <p:txBody>
          <a:bodyPr wrap="square" rtlCol="0">
            <a:spAutoFit/>
          </a:bodyPr>
          <a:lstStyle/>
          <a:p>
            <a:pPr algn="ctr"/>
            <a:r>
              <a:rPr lang="en-US" sz="1100" dirty="0" smtClean="0">
                <a:solidFill>
                  <a:srgbClr val="7F7F7F"/>
                </a:solidFill>
              </a:rPr>
              <a:t>Snapshots</a:t>
            </a:r>
            <a:endParaRPr lang="en-US" sz="1100" dirty="0">
              <a:solidFill>
                <a:srgbClr val="7F7F7F"/>
              </a:solidFill>
            </a:endParaRPr>
          </a:p>
        </p:txBody>
      </p:sp>
      <p:grpSp>
        <p:nvGrpSpPr>
          <p:cNvPr id="10" name="Group 9"/>
          <p:cNvGrpSpPr/>
          <p:nvPr/>
        </p:nvGrpSpPr>
        <p:grpSpPr>
          <a:xfrm>
            <a:off x="4426085" y="5178103"/>
            <a:ext cx="3715155" cy="538385"/>
            <a:chOff x="4495800" y="5536086"/>
            <a:chExt cx="3715155" cy="538385"/>
          </a:xfrm>
        </p:grpSpPr>
        <p:sp>
          <p:nvSpPr>
            <p:cNvPr id="37" name="TextBox 36"/>
            <p:cNvSpPr txBox="1"/>
            <p:nvPr/>
          </p:nvSpPr>
          <p:spPr>
            <a:xfrm>
              <a:off x="5276444" y="5551251"/>
              <a:ext cx="2934511" cy="523220"/>
            </a:xfrm>
            <a:prstGeom prst="rect">
              <a:avLst/>
            </a:prstGeom>
            <a:noFill/>
          </p:spPr>
          <p:txBody>
            <a:bodyPr wrap="square" rtlCol="0">
              <a:spAutoFit/>
            </a:bodyPr>
            <a:lstStyle/>
            <a:p>
              <a:r>
                <a:rPr lang="en-US" sz="1400" dirty="0" smtClean="0"/>
                <a:t>Shredding data capability if data at risk or switch providers</a:t>
              </a:r>
              <a:endParaRPr lang="en-US" sz="1400" dirty="0"/>
            </a:p>
          </p:txBody>
        </p:sp>
        <p:pic>
          <p:nvPicPr>
            <p:cNvPr id="39" name="Picture 38" descr="vmworld-slides-26.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00" y="5536086"/>
              <a:ext cx="609600" cy="538385"/>
            </a:xfrm>
            <a:prstGeom prst="rect">
              <a:avLst/>
            </a:prstGeom>
          </p:spPr>
        </p:pic>
      </p:grpSp>
    </p:spTree>
    <p:extLst>
      <p:ext uri="{BB962C8B-B14F-4D97-AF65-F5344CB8AC3E}">
        <p14:creationId xmlns:p14="http://schemas.microsoft.com/office/powerpoint/2010/main" val="14346893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
                                        <p:tgtEl>
                                          <p:spTgt spid="4"/>
                                        </p:tgtEl>
                                      </p:cBhvr>
                                    </p:animEffect>
                                  </p:childTnLst>
                                </p:cTn>
                              </p:par>
                            </p:childTnLst>
                          </p:cTn>
                        </p:par>
                        <p:par>
                          <p:cTn id="12" fill="hold">
                            <p:stCondLst>
                              <p:cond delay="2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
                                        <p:tgtEl>
                                          <p:spTgt spid="20"/>
                                        </p:tgtEl>
                                      </p:cBhvr>
                                    </p:animEffect>
                                  </p:childTnLst>
                                </p:cTn>
                              </p:par>
                            </p:childTnLst>
                          </p:cTn>
                        </p:par>
                        <p:par>
                          <p:cTn id="16" fill="hold">
                            <p:stCondLst>
                              <p:cond delay="3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
                                        <p:tgtEl>
                                          <p:spTgt spid="21"/>
                                        </p:tgtEl>
                                      </p:cBhvr>
                                    </p:animEffect>
                                  </p:childTnLst>
                                </p:cTn>
                              </p:par>
                            </p:childTnLst>
                          </p:cTn>
                        </p:par>
                        <p:par>
                          <p:cTn id="20" fill="hold">
                            <p:stCondLst>
                              <p:cond delay="4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
                                        <p:tgtEl>
                                          <p:spTgt spid="22"/>
                                        </p:tgtEl>
                                      </p:cBhvr>
                                    </p:animEffect>
                                  </p:childTnLst>
                                </p:cTn>
                              </p:par>
                            </p:childTnLst>
                          </p:cTn>
                        </p:par>
                        <p:par>
                          <p:cTn id="24" fill="hold">
                            <p:stCondLst>
                              <p:cond delay="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
                                        <p:tgtEl>
                                          <p:spTgt spid="23"/>
                                        </p:tgtEl>
                                      </p:cBhvr>
                                    </p:animEffect>
                                  </p:childTnLst>
                                </p:cTn>
                              </p:par>
                            </p:childTnLst>
                          </p:cTn>
                        </p:par>
                        <p:par>
                          <p:cTn id="28" fill="hold">
                            <p:stCondLst>
                              <p:cond delay="6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
                                        <p:tgtEl>
                                          <p:spTgt spid="25"/>
                                        </p:tgtEl>
                                      </p:cBhvr>
                                    </p:animEffect>
                                  </p:childTnLst>
                                </p:cTn>
                              </p:par>
                            </p:childTnLst>
                          </p:cTn>
                        </p:par>
                        <p:par>
                          <p:cTn id="32" fill="hold">
                            <p:stCondLst>
                              <p:cond delay="7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10"/>
                                        <p:tgtEl>
                                          <p:spTgt spid="85"/>
                                        </p:tgtEl>
                                      </p:cBhvr>
                                    </p:animEffect>
                                  </p:childTnLst>
                                </p:cTn>
                              </p:par>
                            </p:childTnLst>
                          </p:cTn>
                        </p:par>
                        <p:par>
                          <p:cTn id="36" fill="hold">
                            <p:stCondLst>
                              <p:cond delay="80"/>
                            </p:stCondLst>
                            <p:childTnLst>
                              <p:par>
                                <p:cTn id="37" presetID="10"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10"/>
                                        <p:tgtEl>
                                          <p:spTgt spid="87"/>
                                        </p:tgtEl>
                                      </p:cBhvr>
                                    </p:animEffect>
                                  </p:childTnLst>
                                </p:cTn>
                              </p:par>
                            </p:childTnLst>
                          </p:cTn>
                        </p:par>
                        <p:par>
                          <p:cTn id="40" fill="hold">
                            <p:stCondLst>
                              <p:cond delay="9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10"/>
                                        <p:tgtEl>
                                          <p:spTgt spid="89"/>
                                        </p:tgtEl>
                                      </p:cBhvr>
                                    </p:animEffect>
                                  </p:childTnLst>
                                </p:cTn>
                              </p:par>
                            </p:childTnLst>
                          </p:cTn>
                        </p:par>
                        <p:par>
                          <p:cTn id="44" fill="hold">
                            <p:stCondLst>
                              <p:cond delay="100"/>
                            </p:stCondLst>
                            <p:childTnLst>
                              <p:par>
                                <p:cTn id="45" presetID="10" presetClass="entr" presetSubtype="0"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10"/>
                                        <p:tgtEl>
                                          <p:spTgt spid="90"/>
                                        </p:tgtEl>
                                      </p:cBhvr>
                                    </p:animEffect>
                                  </p:childTnLst>
                                </p:cTn>
                              </p:par>
                            </p:childTnLst>
                          </p:cTn>
                        </p:par>
                        <p:par>
                          <p:cTn id="48" fill="hold">
                            <p:stCondLst>
                              <p:cond delay="110"/>
                            </p:stCondLst>
                            <p:childTnLst>
                              <p:par>
                                <p:cTn id="49" presetID="10" presetClass="entr" presetSubtype="0"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10"/>
                                        <p:tgtEl>
                                          <p:spTgt spid="91"/>
                                        </p:tgtEl>
                                      </p:cBhvr>
                                    </p:animEffect>
                                  </p:childTnLst>
                                </p:cTn>
                              </p:par>
                            </p:childTnLst>
                          </p:cTn>
                        </p:par>
                        <p:par>
                          <p:cTn id="52" fill="hold">
                            <p:stCondLst>
                              <p:cond delay="120"/>
                            </p:stCondLst>
                            <p:childTnLst>
                              <p:par>
                                <p:cTn id="53" presetID="10" presetClass="entr" presetSubtype="0"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10"/>
                                        <p:tgtEl>
                                          <p:spTgt spid="92"/>
                                        </p:tgtEl>
                                      </p:cBhvr>
                                    </p:animEffect>
                                  </p:childTnLst>
                                </p:cTn>
                              </p:par>
                            </p:childTnLst>
                          </p:cTn>
                        </p:par>
                        <p:par>
                          <p:cTn id="56" fill="hold">
                            <p:stCondLst>
                              <p:cond delay="130"/>
                            </p:stCondLst>
                            <p:childTnLst>
                              <p:par>
                                <p:cTn id="57" presetID="10" presetClass="entr" presetSubtype="0"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10"/>
                                        <p:tgtEl>
                                          <p:spTgt spid="93"/>
                                        </p:tgtEl>
                                      </p:cBhvr>
                                    </p:animEffect>
                                  </p:childTnLst>
                                </p:cTn>
                              </p:par>
                            </p:childTnLst>
                          </p:cTn>
                        </p:par>
                        <p:par>
                          <p:cTn id="60" fill="hold">
                            <p:stCondLst>
                              <p:cond delay="140"/>
                            </p:stCondLst>
                            <p:childTnLst>
                              <p:par>
                                <p:cTn id="61" presetID="10"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
                                        <p:tgtEl>
                                          <p:spTgt spid="94"/>
                                        </p:tgtEl>
                                      </p:cBhvr>
                                    </p:animEffect>
                                  </p:childTnLst>
                                </p:cTn>
                              </p:par>
                            </p:childTnLst>
                          </p:cTn>
                        </p:par>
                        <p:par>
                          <p:cTn id="64" fill="hold">
                            <p:stCondLst>
                              <p:cond delay="150"/>
                            </p:stCondLst>
                            <p:childTnLst>
                              <p:par>
                                <p:cTn id="65" presetID="10" presetClass="entr" presetSubtype="0" fill="hold" grpId="0" nodeType="after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
                                        <p:tgtEl>
                                          <p:spTgt spid="95"/>
                                        </p:tgtEl>
                                      </p:cBhvr>
                                    </p:animEffect>
                                  </p:childTnLst>
                                </p:cTn>
                              </p:par>
                            </p:childTnLst>
                          </p:cTn>
                        </p:par>
                        <p:par>
                          <p:cTn id="68" fill="hold">
                            <p:stCondLst>
                              <p:cond delay="160"/>
                            </p:stCondLst>
                            <p:childTnLst>
                              <p:par>
                                <p:cTn id="69" presetID="10" presetClass="entr" presetSubtype="0"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fade">
                                      <p:cBhvr>
                                        <p:cTn id="71" dur="10"/>
                                        <p:tgtEl>
                                          <p:spTgt spid="96"/>
                                        </p:tgtEl>
                                      </p:cBhvr>
                                    </p:animEffect>
                                  </p:childTnLst>
                                </p:cTn>
                              </p:par>
                            </p:childTnLst>
                          </p:cTn>
                        </p:par>
                        <p:par>
                          <p:cTn id="72" fill="hold">
                            <p:stCondLst>
                              <p:cond delay="170"/>
                            </p:stCondLst>
                            <p:childTnLst>
                              <p:par>
                                <p:cTn id="73" presetID="10" presetClass="entr" presetSubtype="0" fill="hold" grpId="0"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10"/>
                                        <p:tgtEl>
                                          <p:spTgt spid="97"/>
                                        </p:tgtEl>
                                      </p:cBhvr>
                                    </p:animEffect>
                                  </p:childTnLst>
                                </p:cTn>
                              </p:par>
                            </p:childTnLst>
                          </p:cTn>
                        </p:par>
                        <p:par>
                          <p:cTn id="76" fill="hold">
                            <p:stCondLst>
                              <p:cond delay="180"/>
                            </p:stCondLst>
                            <p:childTnLst>
                              <p:par>
                                <p:cTn id="77" presetID="10" presetClass="entr" presetSubtype="0" fill="hold" grpId="0" nodeType="after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10"/>
                                        <p:tgtEl>
                                          <p:spTgt spid="98"/>
                                        </p:tgtEl>
                                      </p:cBhvr>
                                    </p:animEffect>
                                  </p:childTnLst>
                                </p:cTn>
                              </p:par>
                            </p:childTnLst>
                          </p:cTn>
                        </p:par>
                        <p:par>
                          <p:cTn id="80" fill="hold">
                            <p:stCondLst>
                              <p:cond delay="190"/>
                            </p:stCondLst>
                            <p:childTnLst>
                              <p:par>
                                <p:cTn id="81" presetID="10" presetClass="entr" presetSubtype="0"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fade">
                                      <p:cBhvr>
                                        <p:cTn id="83" dur="10"/>
                                        <p:tgtEl>
                                          <p:spTgt spid="9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3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300"/>
                                        <p:tgtEl>
                                          <p:spTgt spid="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3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3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5" grpId="0"/>
      <p:bldP spid="87" grpId="0"/>
      <p:bldP spid="89" grpId="0"/>
      <p:bldP spid="90" grpId="0"/>
      <p:bldP spid="91" grpId="0"/>
      <p:bldP spid="92" grpId="0"/>
      <p:bldP spid="93" grpId="0"/>
      <p:bldP spid="94" grpId="0"/>
      <p:bldP spid="95" grpId="0"/>
      <p:bldP spid="96" grpId="0"/>
      <p:bldP spid="97" grpId="0"/>
      <p:bldP spid="98" grpId="0"/>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ta-stre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52800"/>
            <a:ext cx="4764183" cy="2758532"/>
          </a:xfrm>
          <a:prstGeom prst="rect">
            <a:avLst/>
          </a:prstGeom>
        </p:spPr>
      </p:pic>
      <p:sp>
        <p:nvSpPr>
          <p:cNvPr id="2" name="Title 1"/>
          <p:cNvSpPr>
            <a:spLocks noGrp="1"/>
          </p:cNvSpPr>
          <p:nvPr>
            <p:ph type="title"/>
          </p:nvPr>
        </p:nvSpPr>
        <p:spPr>
          <a:xfrm>
            <a:off x="485775" y="274638"/>
            <a:ext cx="8229600" cy="639762"/>
          </a:xfrm>
        </p:spPr>
        <p:txBody>
          <a:bodyPr>
            <a:normAutofit/>
          </a:bodyPr>
          <a:lstStyle/>
          <a:p>
            <a:r>
              <a:rPr lang="en-US" sz="2800" dirty="0" smtClean="0"/>
              <a:t>Cloud Migration</a:t>
            </a:r>
            <a:endParaRPr lang="en-US" sz="2800" dirty="0"/>
          </a:p>
        </p:txBody>
      </p:sp>
      <p:pic>
        <p:nvPicPr>
          <p:cNvPr id="3" name="Picture 2" descr="cloud-b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4767" y="2304228"/>
            <a:ext cx="2676233" cy="1810572"/>
          </a:xfrm>
          <a:prstGeom prst="rect">
            <a:avLst/>
          </a:prstGeom>
        </p:spPr>
      </p:pic>
      <p:pic>
        <p:nvPicPr>
          <p:cNvPr id="4" name="Picture 3" descr="ecommerce-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4359" y="2496941"/>
            <a:ext cx="987585" cy="1350309"/>
          </a:xfrm>
          <a:prstGeom prst="rect">
            <a:avLst/>
          </a:prstGeom>
        </p:spPr>
      </p:pic>
      <p:pic>
        <p:nvPicPr>
          <p:cNvPr id="5" name="Picture 4" descr="left-bubb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914400" y="3352800"/>
            <a:ext cx="1252992" cy="598728"/>
          </a:xfrm>
          <a:prstGeom prst="rect">
            <a:avLst/>
          </a:prstGeom>
        </p:spPr>
      </p:pic>
      <p:pic>
        <p:nvPicPr>
          <p:cNvPr id="8" name="Picture 7" descr="grey-ma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2600" y="3505200"/>
            <a:ext cx="384061" cy="786410"/>
          </a:xfrm>
          <a:prstGeom prst="rect">
            <a:avLst/>
          </a:prstGeom>
        </p:spPr>
      </p:pic>
      <p:pic>
        <p:nvPicPr>
          <p:cNvPr id="9" name="Picture 8" descr="orange-ma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4191000"/>
            <a:ext cx="384061" cy="786410"/>
          </a:xfrm>
          <a:prstGeom prst="rect">
            <a:avLst/>
          </a:prstGeom>
        </p:spPr>
      </p:pic>
      <p:pic>
        <p:nvPicPr>
          <p:cNvPr id="10" name="Picture 9" descr="orange-ma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4191000"/>
            <a:ext cx="384061" cy="786410"/>
          </a:xfrm>
          <a:prstGeom prst="rect">
            <a:avLst/>
          </a:prstGeom>
        </p:spPr>
      </p:pic>
      <p:pic>
        <p:nvPicPr>
          <p:cNvPr id="11" name="Picture 10" descr="orange-ma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4191000"/>
            <a:ext cx="384061" cy="786410"/>
          </a:xfrm>
          <a:prstGeom prst="rect">
            <a:avLst/>
          </a:prstGeom>
        </p:spPr>
      </p:pic>
      <p:pic>
        <p:nvPicPr>
          <p:cNvPr id="12" name="Picture 11" descr="grey-ma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3505200"/>
            <a:ext cx="384061" cy="786410"/>
          </a:xfrm>
          <a:prstGeom prst="rect">
            <a:avLst/>
          </a:prstGeom>
        </p:spPr>
      </p:pic>
      <p:pic>
        <p:nvPicPr>
          <p:cNvPr id="13" name="Picture 12" descr="grey-man.png"/>
          <p:cNvPicPr>
            <a:picLocks noChangeAspect="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62600" y="4876800"/>
            <a:ext cx="384061" cy="786410"/>
          </a:xfrm>
          <a:prstGeom prst="rect">
            <a:avLst/>
          </a:prstGeom>
        </p:spPr>
      </p:pic>
      <p:pic>
        <p:nvPicPr>
          <p:cNvPr id="14" name="Picture 13" descr="grey-man.png"/>
          <p:cNvPicPr>
            <a:picLocks noChangeAspect="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324600" y="4876800"/>
            <a:ext cx="384061" cy="786410"/>
          </a:xfrm>
          <a:prstGeom prst="rect">
            <a:avLst/>
          </a:prstGeom>
        </p:spPr>
      </p:pic>
      <p:pic>
        <p:nvPicPr>
          <p:cNvPr id="15" name="Picture 14" descr="long-arrow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0" y="3038976"/>
            <a:ext cx="2112360" cy="952018"/>
          </a:xfrm>
          <a:prstGeom prst="rect">
            <a:avLst/>
          </a:prstGeom>
        </p:spPr>
      </p:pic>
      <p:pic>
        <p:nvPicPr>
          <p:cNvPr id="16" name="Picture 15" descr="long-arrow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4200" y="3510064"/>
            <a:ext cx="2331816" cy="1686845"/>
          </a:xfrm>
          <a:prstGeom prst="rect">
            <a:avLst/>
          </a:prstGeom>
        </p:spPr>
      </p:pic>
      <p:pic>
        <p:nvPicPr>
          <p:cNvPr id="17" name="Picture 16" descr="long-arrow3.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6600" y="3276600"/>
            <a:ext cx="1874600" cy="1238660"/>
          </a:xfrm>
          <a:prstGeom prst="rect">
            <a:avLst/>
          </a:prstGeom>
        </p:spPr>
      </p:pic>
      <p:sp>
        <p:nvSpPr>
          <p:cNvPr id="21" name="TextBox 20"/>
          <p:cNvSpPr txBox="1"/>
          <p:nvPr/>
        </p:nvSpPr>
        <p:spPr>
          <a:xfrm>
            <a:off x="609600" y="3429000"/>
            <a:ext cx="1524000" cy="461665"/>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E-commerce</a:t>
            </a:r>
          </a:p>
          <a:p>
            <a:pPr marL="0" marR="0" indent="0" algn="r"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App server</a:t>
            </a:r>
            <a:endParaRPr lang="en-US" sz="1100" dirty="0" smtClean="0">
              <a:solidFill>
                <a:schemeClr val="bg1"/>
              </a:solidFill>
              <a:latin typeface="Arial"/>
              <a:cs typeface="Arial"/>
            </a:endParaRPr>
          </a:p>
        </p:txBody>
      </p:sp>
      <p:pic>
        <p:nvPicPr>
          <p:cNvPr id="22" name="Picture 21" descr="right-bubbl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8000" y="3364972"/>
            <a:ext cx="1210096" cy="597428"/>
          </a:xfrm>
          <a:prstGeom prst="rect">
            <a:avLst/>
          </a:prstGeom>
        </p:spPr>
      </p:pic>
      <p:sp>
        <p:nvSpPr>
          <p:cNvPr id="23" name="TextBox 22"/>
          <p:cNvSpPr txBox="1"/>
          <p:nvPr/>
        </p:nvSpPr>
        <p:spPr>
          <a:xfrm>
            <a:off x="6858000" y="3364972"/>
            <a:ext cx="1235484" cy="461665"/>
          </a:xfrm>
          <a:prstGeom prst="rect">
            <a:avLst/>
          </a:prstGeom>
          <a:noFill/>
        </p:spPr>
        <p:txBody>
          <a:bodyPr wrap="square" rtlCol="0">
            <a:spAutoFit/>
          </a:bodyPr>
          <a:lstStyle/>
          <a:p>
            <a:pPr marL="0" marR="0" indent="0"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Cloud/Virtual</a:t>
            </a:r>
          </a:p>
          <a:p>
            <a:pPr marL="0" marR="0" indent="0"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Administrators</a:t>
            </a:r>
            <a:endParaRPr lang="en-US" sz="1100" dirty="0" smtClean="0">
              <a:solidFill>
                <a:schemeClr val="bg1"/>
              </a:solidFill>
              <a:latin typeface="Arial"/>
              <a:cs typeface="Arial"/>
            </a:endParaRPr>
          </a:p>
        </p:txBody>
      </p:sp>
      <p:sp>
        <p:nvSpPr>
          <p:cNvPr id="24" name="TextBox 23"/>
          <p:cNvSpPr txBox="1"/>
          <p:nvPr/>
        </p:nvSpPr>
        <p:spPr>
          <a:xfrm>
            <a:off x="6934200" y="3853190"/>
            <a:ext cx="1371600" cy="261610"/>
          </a:xfrm>
          <a:prstGeom prst="rect">
            <a:avLst/>
          </a:prstGeom>
          <a:noFill/>
        </p:spPr>
        <p:txBody>
          <a:bodyPr wrap="square" rtlCol="0">
            <a:spAutoFit/>
          </a:bodyPr>
          <a:lstStyle/>
          <a:p>
            <a:pPr marL="0" marR="0" indent="0" defTabSz="457200" rtl="0" eaLnBrk="1" fontAlgn="auto" latinLnBrk="0" hangingPunct="1">
              <a:lnSpc>
                <a:spcPct val="100000"/>
              </a:lnSpc>
              <a:spcBef>
                <a:spcPts val="0"/>
              </a:spcBef>
              <a:spcAft>
                <a:spcPts val="0"/>
              </a:spcAft>
              <a:buClrTx/>
              <a:buSzTx/>
              <a:buFontTx/>
              <a:buNone/>
              <a:tabLst/>
            </a:pPr>
            <a:r>
              <a:rPr lang="en-US" sz="1100" dirty="0" smtClean="0">
                <a:solidFill>
                  <a:srgbClr val="7F7F7F"/>
                </a:solidFill>
                <a:latin typeface="Arial"/>
                <a:cs typeface="Arial"/>
              </a:rPr>
              <a:t>(can manage VMs)</a:t>
            </a:r>
          </a:p>
        </p:txBody>
      </p:sp>
      <p:sp>
        <p:nvSpPr>
          <p:cNvPr id="25" name="Rectangle 24"/>
          <p:cNvSpPr/>
          <p:nvPr/>
        </p:nvSpPr>
        <p:spPr>
          <a:xfrm>
            <a:off x="1396159" y="4267200"/>
            <a:ext cx="1752600" cy="457200"/>
          </a:xfrm>
          <a:prstGeom prst="rect">
            <a:avLst/>
          </a:prstGeom>
          <a:solidFill>
            <a:srgbClr val="FFFFFF"/>
          </a:solidFill>
          <a:ln>
            <a:solidFill>
              <a:srgbClr val="6C28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6C286B"/>
                </a:solidFill>
              </a:rPr>
              <a:t>Payment info or other sensitive data</a:t>
            </a:r>
            <a:endParaRPr lang="en-US" sz="1200" dirty="0">
              <a:solidFill>
                <a:srgbClr val="6C286B"/>
              </a:solidFill>
            </a:endParaRPr>
          </a:p>
        </p:txBody>
      </p:sp>
      <p:sp>
        <p:nvSpPr>
          <p:cNvPr id="26" name="TextBox 25"/>
          <p:cNvSpPr txBox="1"/>
          <p:nvPr/>
        </p:nvSpPr>
        <p:spPr>
          <a:xfrm>
            <a:off x="7315200" y="4876800"/>
            <a:ext cx="1235484" cy="461665"/>
          </a:xfrm>
          <a:prstGeom prst="rect">
            <a:avLst/>
          </a:prstGeom>
          <a:noFill/>
        </p:spPr>
        <p:txBody>
          <a:bodyPr wrap="square" rtlCol="0">
            <a:spAutoFit/>
          </a:bodyPr>
          <a:lstStyle/>
          <a:p>
            <a:pPr marL="0" marR="0" indent="0"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Cloud/Virtual</a:t>
            </a:r>
          </a:p>
          <a:p>
            <a:pPr marL="0" marR="0" indent="0"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Administrators</a:t>
            </a:r>
            <a:endParaRPr lang="en-US" sz="1100" dirty="0" smtClean="0">
              <a:solidFill>
                <a:schemeClr val="bg1"/>
              </a:solidFill>
              <a:latin typeface="Arial"/>
              <a:cs typeface="Arial"/>
            </a:endParaRPr>
          </a:p>
        </p:txBody>
      </p:sp>
      <p:pic>
        <p:nvPicPr>
          <p:cNvPr id="27" name="Picture 26" descr="right-bubbl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7162800" y="4876800"/>
            <a:ext cx="1447800" cy="533400"/>
          </a:xfrm>
          <a:prstGeom prst="rect">
            <a:avLst/>
          </a:prstGeom>
        </p:spPr>
      </p:pic>
      <p:sp>
        <p:nvSpPr>
          <p:cNvPr id="28" name="TextBox 27"/>
          <p:cNvSpPr txBox="1"/>
          <p:nvPr/>
        </p:nvSpPr>
        <p:spPr>
          <a:xfrm>
            <a:off x="7298916" y="5057001"/>
            <a:ext cx="1464084" cy="276999"/>
          </a:xfrm>
          <a:prstGeom prst="rect">
            <a:avLst/>
          </a:prstGeom>
          <a:noFill/>
        </p:spPr>
        <p:txBody>
          <a:bodyPr wrap="square" rtlCol="0">
            <a:spAutoFit/>
          </a:bodyPr>
          <a:lstStyle/>
          <a:p>
            <a:pPr marL="0" marR="0" indent="0"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Internal </a:t>
            </a:r>
            <a:r>
              <a:rPr lang="en-US" sz="1200" dirty="0" err="1" smtClean="0">
                <a:solidFill>
                  <a:schemeClr val="bg1"/>
                </a:solidFill>
                <a:latin typeface="Arial"/>
                <a:cs typeface="Arial"/>
              </a:rPr>
              <a:t>Admins</a:t>
            </a:r>
            <a:endParaRPr lang="en-US" sz="1100" dirty="0" smtClean="0">
              <a:solidFill>
                <a:schemeClr val="bg1"/>
              </a:solidFill>
              <a:latin typeface="Arial"/>
              <a:cs typeface="Arial"/>
            </a:endParaRPr>
          </a:p>
        </p:txBody>
      </p:sp>
      <p:pic>
        <p:nvPicPr>
          <p:cNvPr id="29" name="Picture 28" descr="right-bubbl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705600" y="5486400"/>
            <a:ext cx="762000" cy="533400"/>
          </a:xfrm>
          <a:prstGeom prst="rect">
            <a:avLst/>
          </a:prstGeom>
        </p:spPr>
      </p:pic>
      <p:sp>
        <p:nvSpPr>
          <p:cNvPr id="30" name="TextBox 29"/>
          <p:cNvSpPr txBox="1"/>
          <p:nvPr/>
        </p:nvSpPr>
        <p:spPr>
          <a:xfrm>
            <a:off x="6841716" y="5666601"/>
            <a:ext cx="1464084" cy="276999"/>
          </a:xfrm>
          <a:prstGeom prst="rect">
            <a:avLst/>
          </a:prstGeom>
          <a:noFill/>
        </p:spPr>
        <p:txBody>
          <a:bodyPr wrap="square" rtlCol="0">
            <a:spAutoFit/>
          </a:bodyPr>
          <a:lstStyle/>
          <a:p>
            <a:pPr marL="0" marR="0" indent="0" defTabSz="457200" rtl="0" eaLnBrk="1" fontAlgn="auto" latinLnBrk="0" hangingPunct="1">
              <a:lnSpc>
                <a:spcPct val="100000"/>
              </a:lnSpc>
              <a:spcBef>
                <a:spcPts val="0"/>
              </a:spcBef>
              <a:spcAft>
                <a:spcPts val="0"/>
              </a:spcAft>
              <a:buClrTx/>
              <a:buSzTx/>
              <a:buFontTx/>
              <a:buNone/>
              <a:tabLst/>
            </a:pPr>
            <a:r>
              <a:rPr lang="en-US" sz="1200" dirty="0" smtClean="0">
                <a:solidFill>
                  <a:schemeClr val="bg1"/>
                </a:solidFill>
                <a:latin typeface="Arial"/>
                <a:cs typeface="Arial"/>
              </a:rPr>
              <a:t>Users</a:t>
            </a:r>
            <a:endParaRPr lang="en-US" sz="1100" dirty="0" smtClean="0">
              <a:solidFill>
                <a:schemeClr val="bg1"/>
              </a:solidFill>
              <a:latin typeface="Arial"/>
              <a:cs typeface="Arial"/>
            </a:endParaRPr>
          </a:p>
        </p:txBody>
      </p:sp>
      <p:pic>
        <p:nvPicPr>
          <p:cNvPr id="267" name="Picture 266" descr="ecommerce-app.png"/>
          <p:cNvPicPr>
            <a:picLocks noChangeAspect="1"/>
          </p:cNvPicPr>
          <p:nvPr/>
        </p:nvPicPr>
        <p:blipFill>
          <a:blip r:embed="rId13" cstate="print"/>
          <a:stretch>
            <a:fillRect/>
          </a:stretch>
        </p:blipFill>
        <p:spPr>
          <a:xfrm>
            <a:off x="381000" y="838200"/>
            <a:ext cx="764630" cy="1045467"/>
          </a:xfrm>
          <a:prstGeom prst="rect">
            <a:avLst/>
          </a:prstGeom>
        </p:spPr>
      </p:pic>
      <p:grpSp>
        <p:nvGrpSpPr>
          <p:cNvPr id="7" name="Group 46"/>
          <p:cNvGrpSpPr/>
          <p:nvPr/>
        </p:nvGrpSpPr>
        <p:grpSpPr>
          <a:xfrm>
            <a:off x="1295400" y="257151"/>
            <a:ext cx="7543800" cy="2867049"/>
            <a:chOff x="1252706" y="257151"/>
            <a:chExt cx="7543800" cy="2867049"/>
          </a:xfrm>
        </p:grpSpPr>
        <p:sp>
          <p:nvSpPr>
            <p:cNvPr id="37" name="Rounded Rectangle 36"/>
            <p:cNvSpPr/>
            <p:nvPr/>
          </p:nvSpPr>
          <p:spPr>
            <a:xfrm>
              <a:off x="4005094" y="2514600"/>
              <a:ext cx="4791412" cy="609600"/>
            </a:xfrm>
            <a:prstGeom prst="roundRect">
              <a:avLst/>
            </a:prstGeom>
            <a:noFill/>
            <a:ln>
              <a:solidFill>
                <a:srgbClr val="F391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45"/>
            <p:cNvGrpSpPr/>
            <p:nvPr/>
          </p:nvGrpSpPr>
          <p:grpSpPr>
            <a:xfrm>
              <a:off x="1252706" y="257151"/>
              <a:ext cx="7543800" cy="2780669"/>
              <a:chOff x="1143000" y="257151"/>
              <a:chExt cx="7543800" cy="2780669"/>
            </a:xfrm>
          </p:grpSpPr>
          <p:sp>
            <p:nvSpPr>
              <p:cNvPr id="34" name="Rounded Rectangle 33"/>
              <p:cNvSpPr/>
              <p:nvPr/>
            </p:nvSpPr>
            <p:spPr>
              <a:xfrm>
                <a:off x="4005094" y="2009751"/>
                <a:ext cx="4681706" cy="457200"/>
              </a:xfrm>
              <a:prstGeom prst="roundRect">
                <a:avLst/>
              </a:prstGeom>
              <a:noFill/>
              <a:ln>
                <a:solidFill>
                  <a:srgbClr val="F391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44"/>
              <p:cNvGrpSpPr/>
              <p:nvPr/>
            </p:nvGrpSpPr>
            <p:grpSpPr>
              <a:xfrm>
                <a:off x="1143000" y="257151"/>
                <a:ext cx="7543800" cy="2780669"/>
                <a:chOff x="1143000" y="257151"/>
                <a:chExt cx="7543800" cy="2780669"/>
              </a:xfrm>
            </p:grpSpPr>
            <p:sp>
              <p:nvSpPr>
                <p:cNvPr id="31" name="Rounded Rectangle 30"/>
                <p:cNvSpPr/>
                <p:nvPr/>
              </p:nvSpPr>
              <p:spPr>
                <a:xfrm>
                  <a:off x="3962400" y="1261891"/>
                  <a:ext cx="4724400" cy="643109"/>
                </a:xfrm>
                <a:prstGeom prst="roundRect">
                  <a:avLst/>
                </a:prstGeom>
                <a:noFill/>
                <a:ln>
                  <a:solidFill>
                    <a:srgbClr val="F391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43"/>
                <p:cNvGrpSpPr/>
                <p:nvPr/>
              </p:nvGrpSpPr>
              <p:grpSpPr>
                <a:xfrm>
                  <a:off x="1143000" y="257151"/>
                  <a:ext cx="7543800" cy="2780669"/>
                  <a:chOff x="1219200" y="257151"/>
                  <a:chExt cx="7543800" cy="2780669"/>
                </a:xfrm>
              </p:grpSpPr>
              <p:pic>
                <p:nvPicPr>
                  <p:cNvPr id="32" name="Picture 31" descr="warning.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91107" y="1095351"/>
                    <a:ext cx="517677" cy="457200"/>
                  </a:xfrm>
                  <a:prstGeom prst="rect">
                    <a:avLst/>
                  </a:prstGeom>
                </p:spPr>
              </p:pic>
              <p:sp>
                <p:nvSpPr>
                  <p:cNvPr id="33" name="TextBox 32"/>
                  <p:cNvSpPr txBox="1"/>
                  <p:nvPr/>
                </p:nvSpPr>
                <p:spPr>
                  <a:xfrm>
                    <a:off x="4343400" y="1280024"/>
                    <a:ext cx="4191000" cy="523220"/>
                  </a:xfrm>
                  <a:prstGeom prst="rect">
                    <a:avLst/>
                  </a:prstGeom>
                  <a:noFill/>
                </p:spPr>
                <p:txBody>
                  <a:bodyPr wrap="square" rtlCol="0">
                    <a:spAutoFit/>
                  </a:bodyPr>
                  <a:lstStyle/>
                  <a:p>
                    <a:r>
                      <a:rPr lang="en-US" sz="1400" dirty="0" smtClean="0"/>
                      <a:t>Data ownership and governance in an </a:t>
                    </a:r>
                    <a:r>
                      <a:rPr lang="en-US" sz="1400" dirty="0" err="1" smtClean="0"/>
                      <a:t>untrusted</a:t>
                    </a:r>
                    <a:r>
                      <a:rPr lang="en-US" sz="1400" dirty="0" smtClean="0"/>
                      <a:t> environment</a:t>
                    </a:r>
                    <a:endParaRPr lang="en-US" sz="1400" dirty="0"/>
                  </a:p>
                </p:txBody>
              </p:sp>
              <p:pic>
                <p:nvPicPr>
                  <p:cNvPr id="35" name="Picture 34" descr="warning.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33801" y="1781151"/>
                    <a:ext cx="517677" cy="457200"/>
                  </a:xfrm>
                  <a:prstGeom prst="rect">
                    <a:avLst/>
                  </a:prstGeom>
                </p:spPr>
              </p:pic>
              <p:sp>
                <p:nvSpPr>
                  <p:cNvPr id="36" name="TextBox 35"/>
                  <p:cNvSpPr txBox="1"/>
                  <p:nvPr/>
                </p:nvSpPr>
                <p:spPr>
                  <a:xfrm>
                    <a:off x="4386094" y="2057400"/>
                    <a:ext cx="4191000" cy="307777"/>
                  </a:xfrm>
                  <a:prstGeom prst="rect">
                    <a:avLst/>
                  </a:prstGeom>
                  <a:noFill/>
                </p:spPr>
                <p:txBody>
                  <a:bodyPr wrap="square" rtlCol="0">
                    <a:spAutoFit/>
                  </a:bodyPr>
                  <a:lstStyle/>
                  <a:p>
                    <a:r>
                      <a:rPr lang="en-US" sz="1400" dirty="0" smtClean="0"/>
                      <a:t>Lawful surrender of data</a:t>
                    </a:r>
                    <a:endParaRPr lang="en-US" sz="1400" dirty="0"/>
                  </a:p>
                </p:txBody>
              </p:sp>
              <p:pic>
                <p:nvPicPr>
                  <p:cNvPr id="38" name="Picture 37" descr="warning.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33801" y="2390751"/>
                    <a:ext cx="517677" cy="457200"/>
                  </a:xfrm>
                  <a:prstGeom prst="rect">
                    <a:avLst/>
                  </a:prstGeom>
                </p:spPr>
              </p:pic>
              <p:sp>
                <p:nvSpPr>
                  <p:cNvPr id="39" name="TextBox 38"/>
                  <p:cNvSpPr txBox="1"/>
                  <p:nvPr/>
                </p:nvSpPr>
                <p:spPr>
                  <a:xfrm>
                    <a:off x="4419600" y="2514600"/>
                    <a:ext cx="4191000" cy="523220"/>
                  </a:xfrm>
                  <a:prstGeom prst="rect">
                    <a:avLst/>
                  </a:prstGeom>
                  <a:noFill/>
                </p:spPr>
                <p:txBody>
                  <a:bodyPr wrap="square" rtlCol="0">
                    <a:spAutoFit/>
                  </a:bodyPr>
                  <a:lstStyle/>
                  <a:p>
                    <a:r>
                      <a:rPr lang="en-US" sz="1400" dirty="0" smtClean="0"/>
                      <a:t>Shredding data capability if data at risk or switch providers</a:t>
                    </a:r>
                    <a:endParaRPr lang="en-US" sz="1400" dirty="0"/>
                  </a:p>
                </p:txBody>
              </p:sp>
              <p:sp>
                <p:nvSpPr>
                  <p:cNvPr id="40" name="Rounded Rectangle 39"/>
                  <p:cNvSpPr/>
                  <p:nvPr/>
                </p:nvSpPr>
                <p:spPr>
                  <a:xfrm>
                    <a:off x="4038600" y="257151"/>
                    <a:ext cx="4724400" cy="838200"/>
                  </a:xfrm>
                  <a:prstGeom prst="roundRect">
                    <a:avLst/>
                  </a:prstGeom>
                  <a:noFill/>
                  <a:ln>
                    <a:solidFill>
                      <a:srgbClr val="F391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descr="warning.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33801" y="257151"/>
                    <a:ext cx="517677" cy="457200"/>
                  </a:xfrm>
                  <a:prstGeom prst="rect">
                    <a:avLst/>
                  </a:prstGeom>
                </p:spPr>
              </p:pic>
              <p:sp>
                <p:nvSpPr>
                  <p:cNvPr id="42" name="TextBox 41"/>
                  <p:cNvSpPr txBox="1"/>
                  <p:nvPr/>
                </p:nvSpPr>
                <p:spPr>
                  <a:xfrm>
                    <a:off x="4343400" y="338309"/>
                    <a:ext cx="4191000" cy="738664"/>
                  </a:xfrm>
                  <a:prstGeom prst="rect">
                    <a:avLst/>
                  </a:prstGeom>
                  <a:noFill/>
                </p:spPr>
                <p:txBody>
                  <a:bodyPr wrap="square" rtlCol="0">
                    <a:spAutoFit/>
                  </a:bodyPr>
                  <a:lstStyle/>
                  <a:p>
                    <a:r>
                      <a:rPr lang="en-US" sz="1400" dirty="0"/>
                      <a:t>VMs introduce a new class of privileged users and administrators—server, storage, backup, and application—all operating independently.</a:t>
                    </a:r>
                  </a:p>
                </p:txBody>
              </p:sp>
              <p:pic>
                <p:nvPicPr>
                  <p:cNvPr id="268" name="Picture 267" descr="building.png"/>
                  <p:cNvPicPr>
                    <a:picLocks noChangeAspect="1"/>
                  </p:cNvPicPr>
                  <p:nvPr/>
                </p:nvPicPr>
                <p:blipFill>
                  <a:blip r:embed="rId15" cstate="print"/>
                  <a:stretch>
                    <a:fillRect/>
                  </a:stretch>
                </p:blipFill>
                <p:spPr>
                  <a:xfrm>
                    <a:off x="1219200" y="1295400"/>
                    <a:ext cx="1143000" cy="742950"/>
                  </a:xfrm>
                  <a:prstGeom prst="rect">
                    <a:avLst/>
                  </a:prstGeom>
                </p:spPr>
              </p:pic>
            </p:grpSp>
          </p:grpSp>
        </p:grpSp>
      </p:grpSp>
      <p:cxnSp>
        <p:nvCxnSpPr>
          <p:cNvPr id="270" name="Straight Arrow Connector 269"/>
          <p:cNvCxnSpPr/>
          <p:nvPr/>
        </p:nvCxnSpPr>
        <p:spPr>
          <a:xfrm>
            <a:off x="914400" y="1752600"/>
            <a:ext cx="1295400" cy="8382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pic>
        <p:nvPicPr>
          <p:cNvPr id="48" name="Picture 47" descr="building.png"/>
          <p:cNvPicPr>
            <a:picLocks noChangeAspect="1"/>
          </p:cNvPicPr>
          <p:nvPr/>
        </p:nvPicPr>
        <p:blipFill>
          <a:blip r:embed="rId15" cstate="print"/>
          <a:stretch>
            <a:fillRect/>
          </a:stretch>
        </p:blipFill>
        <p:spPr>
          <a:xfrm>
            <a:off x="1295400" y="1295400"/>
            <a:ext cx="1143000" cy="742950"/>
          </a:xfrm>
          <a:prstGeom prst="rect">
            <a:avLst/>
          </a:prstGeom>
        </p:spPr>
      </p:pic>
    </p:spTree>
    <p:extLst>
      <p:ext uri="{BB962C8B-B14F-4D97-AF65-F5344CB8AC3E}">
        <p14:creationId xmlns:p14="http://schemas.microsoft.com/office/powerpoint/2010/main" val="28353643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3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3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300"/>
                                        <p:tgtEl>
                                          <p:spTgt spid="14"/>
                                        </p:tgtEl>
                                      </p:cBhvr>
                                    </p:animEffect>
                                  </p:childTnLst>
                                </p:cTn>
                              </p:par>
                            </p:childTnLst>
                          </p:cTn>
                        </p:par>
                        <p:par>
                          <p:cTn id="26" fill="hold">
                            <p:stCondLst>
                              <p:cond delay="3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
                                        <p:tgtEl>
                                          <p:spTgt spid="2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00"/>
                                        <p:tgtEl>
                                          <p:spTgt spid="22"/>
                                        </p:tgtEl>
                                      </p:cBhvr>
                                    </p:animEffect>
                                  </p:childTnLst>
                                </p:cTn>
                              </p:par>
                            </p:childTnLst>
                          </p:cTn>
                        </p:par>
                        <p:par>
                          <p:cTn id="34" fill="hold">
                            <p:stCondLst>
                              <p:cond delay="7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
                                        <p:tgtEl>
                                          <p:spTgt spid="24"/>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
                                        <p:tgtEl>
                                          <p:spTgt spid="15"/>
                                        </p:tgtEl>
                                      </p:cBhvr>
                                    </p:animEffect>
                                  </p:childTnLst>
                                </p:cTn>
                              </p:par>
                            </p:childTnLst>
                          </p:cTn>
                        </p:par>
                        <p:par>
                          <p:cTn id="42" fill="hold">
                            <p:stCondLst>
                              <p:cond delay="11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
                                        <p:tgtEl>
                                          <p:spTgt spid="17"/>
                                        </p:tgtEl>
                                      </p:cBhvr>
                                    </p:animEffect>
                                  </p:childTnLst>
                                </p:cTn>
                              </p:par>
                            </p:childTnLst>
                          </p:cTn>
                        </p:par>
                        <p:par>
                          <p:cTn id="46" fill="hold">
                            <p:stCondLst>
                              <p:cond delay="13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
                                        <p:tgtEl>
                                          <p:spTgt spid="16"/>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200"/>
                                        <p:tgtEl>
                                          <p:spTgt spid="26"/>
                                        </p:tgtEl>
                                      </p:cBhvr>
                                    </p:animEffect>
                                  </p:childTnLst>
                                </p:cTn>
                              </p:par>
                            </p:childTnLst>
                          </p:cTn>
                        </p:par>
                        <p:par>
                          <p:cTn id="54" fill="hold">
                            <p:stCondLst>
                              <p:cond delay="1700"/>
                            </p:stCondLst>
                            <p:childTnLst>
                              <p:par>
                                <p:cTn id="55" presetID="10"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200"/>
                                        <p:tgtEl>
                                          <p:spTgt spid="27"/>
                                        </p:tgtEl>
                                      </p:cBhvr>
                                    </p:animEffect>
                                  </p:childTnLst>
                                </p:cTn>
                              </p:par>
                            </p:childTnLst>
                          </p:cTn>
                        </p:par>
                        <p:par>
                          <p:cTn id="58" fill="hold">
                            <p:stCondLst>
                              <p:cond delay="1900"/>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200"/>
                                        <p:tgtEl>
                                          <p:spTgt spid="28"/>
                                        </p:tgtEl>
                                      </p:cBhvr>
                                    </p:animEffect>
                                  </p:childTnLst>
                                </p:cTn>
                              </p:par>
                            </p:childTnLst>
                          </p:cTn>
                        </p:par>
                        <p:par>
                          <p:cTn id="62" fill="hold">
                            <p:stCondLst>
                              <p:cond delay="2100"/>
                            </p:stCondLst>
                            <p:childTnLst>
                              <p:par>
                                <p:cTn id="63" presetID="10" presetClass="entr" presetSubtype="0"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200"/>
                                        <p:tgtEl>
                                          <p:spTgt spid="29"/>
                                        </p:tgtEl>
                                      </p:cBhvr>
                                    </p:animEffect>
                                  </p:childTnLst>
                                </p:cTn>
                              </p:par>
                            </p:childTnLst>
                          </p:cTn>
                        </p:par>
                        <p:par>
                          <p:cTn id="66" fill="hold">
                            <p:stCondLst>
                              <p:cond delay="230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2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Key Data Security Concerns  in </a:t>
            </a:r>
            <a:r>
              <a:rPr lang="en-US" sz="2400" dirty="0" err="1" smtClean="0"/>
              <a:t>vDCs</a:t>
            </a:r>
            <a:r>
              <a:rPr lang="en-US" sz="2400" dirty="0" smtClean="0"/>
              <a:t> &amp; Cloud Environment</a:t>
            </a:r>
            <a:endParaRPr lang="en-US" sz="2400" dirty="0"/>
          </a:p>
        </p:txBody>
      </p:sp>
      <p:sp>
        <p:nvSpPr>
          <p:cNvPr id="4" name="Slide Number Placeholder 3"/>
          <p:cNvSpPr>
            <a:spLocks noGrp="1"/>
          </p:cNvSpPr>
          <p:nvPr>
            <p:ph type="sldNum" sz="quarter" idx="12"/>
          </p:nvPr>
        </p:nvSpPr>
        <p:spPr>
          <a:prstGeom prst="rect">
            <a:avLst/>
          </a:prstGeom>
        </p:spPr>
        <p:txBody>
          <a:bodyPr/>
          <a:lstStyle/>
          <a:p>
            <a:pPr>
              <a:defRPr/>
            </a:pPr>
            <a:fld id="{FA2B9C8B-4D4E-4358-9BA6-DCA32E10A770}" type="slidenum">
              <a:rPr lang="en-US" smtClean="0"/>
              <a:pPr>
                <a:defRPr/>
              </a:pPr>
              <a:t>8</a:t>
            </a:fld>
            <a:endParaRPr lang="en-US" dirty="0"/>
          </a:p>
        </p:txBody>
      </p:sp>
      <p:grpSp>
        <p:nvGrpSpPr>
          <p:cNvPr id="5" name="Group 4"/>
          <p:cNvGrpSpPr/>
          <p:nvPr/>
        </p:nvGrpSpPr>
        <p:grpSpPr>
          <a:xfrm>
            <a:off x="152400" y="4643438"/>
            <a:ext cx="8839200" cy="1528762"/>
            <a:chOff x="533400" y="1071563"/>
            <a:chExt cx="8839200" cy="1528762"/>
          </a:xfrm>
        </p:grpSpPr>
        <p:sp>
          <p:nvSpPr>
            <p:cNvPr id="6" name="Rounded Rectangle 5"/>
            <p:cNvSpPr/>
            <p:nvPr/>
          </p:nvSpPr>
          <p:spPr>
            <a:xfrm>
              <a:off x="3581400" y="1143000"/>
              <a:ext cx="5791200" cy="145256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11430" tIns="193000" rIns="556141" bIns="193000" numCol="1" spcCol="1270" anchor="ctr" anchorCtr="0">
              <a:noAutofit/>
            </a:bodyPr>
            <a:lstStyle/>
            <a:p>
              <a:pPr marL="171450" lvl="1" indent="-171450" algn="l" defTabSz="800100" eaLnBrk="1" latinLnBrk="0">
                <a:lnSpc>
                  <a:spcPct val="90000"/>
                </a:lnSpc>
                <a:spcBef>
                  <a:spcPct val="0"/>
                </a:spcBef>
                <a:spcAft>
                  <a:spcPct val="15000"/>
                </a:spcAft>
                <a:buChar char="••"/>
              </a:pPr>
              <a:r>
                <a:rPr lang="en-US" sz="1800" kern="1200" dirty="0" smtClean="0"/>
                <a:t>Are all my data instances secure?</a:t>
              </a:r>
            </a:p>
            <a:p>
              <a:pPr marL="171450" lvl="1" indent="-171450" algn="l" defTabSz="800100" eaLnBrk="1" latinLnBrk="0">
                <a:lnSpc>
                  <a:spcPct val="90000"/>
                </a:lnSpc>
                <a:spcBef>
                  <a:spcPct val="0"/>
                </a:spcBef>
                <a:spcAft>
                  <a:spcPct val="15000"/>
                </a:spcAft>
                <a:buChar char="••"/>
              </a:pPr>
              <a:r>
                <a:rPr lang="en-US" sz="1800" kern="1200" dirty="0" smtClean="0"/>
                <a:t>Can I assure only authorized access to my data?</a:t>
              </a:r>
            </a:p>
            <a:p>
              <a:pPr marL="171450" lvl="1" indent="-171450" algn="l" defTabSz="800100" eaLnBrk="1" latinLnBrk="0">
                <a:lnSpc>
                  <a:spcPct val="90000"/>
                </a:lnSpc>
                <a:spcBef>
                  <a:spcPct val="0"/>
                </a:spcBef>
                <a:spcAft>
                  <a:spcPct val="15000"/>
                </a:spcAft>
                <a:buChar char="••"/>
              </a:pPr>
              <a:r>
                <a:rPr lang="en-US" sz="1800" kern="1200" dirty="0" smtClean="0"/>
                <a:t>Can I “pull the plug” on data that’s at risk of exposure?</a:t>
              </a:r>
            </a:p>
          </p:txBody>
        </p:sp>
        <p:sp>
          <p:nvSpPr>
            <p:cNvPr id="8" name="Freeform 7"/>
            <p:cNvSpPr/>
            <p:nvPr/>
          </p:nvSpPr>
          <p:spPr>
            <a:xfrm>
              <a:off x="533400" y="1071563"/>
              <a:ext cx="2743200" cy="1528762"/>
            </a:xfrm>
            <a:custGeom>
              <a:avLst/>
              <a:gdLst>
                <a:gd name="connsiteX0" fmla="*/ 0 w 3566160"/>
                <a:gd name="connsiteY0" fmla="*/ 242099 h 1452562"/>
                <a:gd name="connsiteX1" fmla="*/ 70909 w 3566160"/>
                <a:gd name="connsiteY1" fmla="*/ 70909 h 1452562"/>
                <a:gd name="connsiteX2" fmla="*/ 242099 w 3566160"/>
                <a:gd name="connsiteY2" fmla="*/ 0 h 1452562"/>
                <a:gd name="connsiteX3" fmla="*/ 3324061 w 3566160"/>
                <a:gd name="connsiteY3" fmla="*/ 0 h 1452562"/>
                <a:gd name="connsiteX4" fmla="*/ 3495251 w 3566160"/>
                <a:gd name="connsiteY4" fmla="*/ 70909 h 1452562"/>
                <a:gd name="connsiteX5" fmla="*/ 3566160 w 3566160"/>
                <a:gd name="connsiteY5" fmla="*/ 242099 h 1452562"/>
                <a:gd name="connsiteX6" fmla="*/ 3566160 w 3566160"/>
                <a:gd name="connsiteY6" fmla="*/ 1210463 h 1452562"/>
                <a:gd name="connsiteX7" fmla="*/ 3495251 w 3566160"/>
                <a:gd name="connsiteY7" fmla="*/ 1381653 h 1452562"/>
                <a:gd name="connsiteX8" fmla="*/ 3324061 w 3566160"/>
                <a:gd name="connsiteY8" fmla="*/ 1452562 h 1452562"/>
                <a:gd name="connsiteX9" fmla="*/ 242099 w 3566160"/>
                <a:gd name="connsiteY9" fmla="*/ 1452562 h 1452562"/>
                <a:gd name="connsiteX10" fmla="*/ 70909 w 3566160"/>
                <a:gd name="connsiteY10" fmla="*/ 1381653 h 1452562"/>
                <a:gd name="connsiteX11" fmla="*/ 0 w 3566160"/>
                <a:gd name="connsiteY11" fmla="*/ 1210463 h 1452562"/>
                <a:gd name="connsiteX12" fmla="*/ 0 w 3566160"/>
                <a:gd name="connsiteY12" fmla="*/ 242099 h 1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1452562">
                  <a:moveTo>
                    <a:pt x="0" y="242099"/>
                  </a:moveTo>
                  <a:cubicBezTo>
                    <a:pt x="0" y="177890"/>
                    <a:pt x="25507" y="116312"/>
                    <a:pt x="70909" y="70909"/>
                  </a:cubicBezTo>
                  <a:cubicBezTo>
                    <a:pt x="116311" y="25507"/>
                    <a:pt x="177890" y="0"/>
                    <a:pt x="242099" y="0"/>
                  </a:cubicBezTo>
                  <a:lnTo>
                    <a:pt x="3324061" y="0"/>
                  </a:lnTo>
                  <a:cubicBezTo>
                    <a:pt x="3388270" y="0"/>
                    <a:pt x="3449848" y="25507"/>
                    <a:pt x="3495251" y="70909"/>
                  </a:cubicBezTo>
                  <a:cubicBezTo>
                    <a:pt x="3540653" y="116311"/>
                    <a:pt x="3566160" y="177890"/>
                    <a:pt x="3566160" y="242099"/>
                  </a:cubicBezTo>
                  <a:lnTo>
                    <a:pt x="3566160" y="1210463"/>
                  </a:lnTo>
                  <a:cubicBezTo>
                    <a:pt x="3566160" y="1274672"/>
                    <a:pt x="3540653" y="1336251"/>
                    <a:pt x="3495251" y="1381653"/>
                  </a:cubicBezTo>
                  <a:cubicBezTo>
                    <a:pt x="3449849" y="1427055"/>
                    <a:pt x="3388270" y="1452562"/>
                    <a:pt x="3324061" y="1452562"/>
                  </a:cubicBezTo>
                  <a:lnTo>
                    <a:pt x="242099" y="1452562"/>
                  </a:lnTo>
                  <a:cubicBezTo>
                    <a:pt x="177890" y="1452562"/>
                    <a:pt x="116311" y="1427055"/>
                    <a:pt x="70909" y="1381653"/>
                  </a:cubicBezTo>
                  <a:cubicBezTo>
                    <a:pt x="25507" y="1336251"/>
                    <a:pt x="0" y="1274672"/>
                    <a:pt x="0" y="1210463"/>
                  </a:cubicBezTo>
                  <a:lnTo>
                    <a:pt x="0" y="242099"/>
                  </a:lnTo>
                  <a:close/>
                </a:path>
              </a:pathLst>
            </a:custGeom>
            <a:effectLst>
              <a:glow rad="139700">
                <a:schemeClr val="accent3">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348" tIns="116628" rIns="162348" bIns="116628" numCol="1" spcCol="1270" anchor="ctr" anchorCtr="0">
              <a:noAutofit/>
            </a:bodyPr>
            <a:lstStyle/>
            <a:p>
              <a:pPr lvl="0" algn="ctr" defTabSz="1066800" rtl="0" eaLnBrk="1" latinLnBrk="0">
                <a:lnSpc>
                  <a:spcPct val="90000"/>
                </a:lnSpc>
                <a:spcBef>
                  <a:spcPct val="0"/>
                </a:spcBef>
                <a:spcAft>
                  <a:spcPct val="35000"/>
                </a:spcAft>
              </a:pPr>
              <a:r>
                <a:rPr lang="en-US" sz="2000" b="1" kern="1200" dirty="0" smtClean="0"/>
                <a:t>Data Security</a:t>
              </a:r>
            </a:p>
            <a:p>
              <a:pPr lvl="0" algn="ctr" defTabSz="1066800" rtl="0" eaLnBrk="1" latinLnBrk="0">
                <a:lnSpc>
                  <a:spcPct val="90000"/>
                </a:lnSpc>
                <a:spcBef>
                  <a:spcPct val="0"/>
                </a:spcBef>
                <a:spcAft>
                  <a:spcPct val="35000"/>
                </a:spcAft>
              </a:pPr>
              <a:r>
                <a:rPr lang="en-US" sz="2000" kern="1200" dirty="0" smtClean="0"/>
                <a:t>Risk of Breach and Data Loss</a:t>
              </a:r>
              <a:endParaRPr lang="en-US" sz="2000" kern="1200" dirty="0"/>
            </a:p>
          </p:txBody>
        </p:sp>
      </p:grpSp>
      <p:grpSp>
        <p:nvGrpSpPr>
          <p:cNvPr id="7" name="Group 6"/>
          <p:cNvGrpSpPr/>
          <p:nvPr/>
        </p:nvGrpSpPr>
        <p:grpSpPr>
          <a:xfrm>
            <a:off x="152400" y="2915433"/>
            <a:ext cx="8839200" cy="1575605"/>
            <a:chOff x="533400" y="2667001"/>
            <a:chExt cx="8839200" cy="1575605"/>
          </a:xfrm>
        </p:grpSpPr>
        <p:sp>
          <p:nvSpPr>
            <p:cNvPr id="9" name="Rounded Rectangle 8"/>
            <p:cNvSpPr/>
            <p:nvPr/>
          </p:nvSpPr>
          <p:spPr>
            <a:xfrm>
              <a:off x="3581400" y="2740818"/>
              <a:ext cx="5791200" cy="1452562"/>
            </a:xfrm>
            <a:prstGeom prst="roundRect">
              <a:avLst/>
            </a:prstGeom>
            <a:ln/>
          </p:spPr>
          <p:style>
            <a:lnRef idx="2">
              <a:schemeClr val="accent3"/>
            </a:lnRef>
            <a:fillRef idx="1">
              <a:schemeClr val="lt1"/>
            </a:fillRef>
            <a:effectRef idx="0">
              <a:schemeClr val="accent3"/>
            </a:effectRef>
            <a:fontRef idx="minor">
              <a:schemeClr val="dk1"/>
            </a:fontRef>
          </p:style>
          <p:txBody>
            <a:bodyPr spcFirstLastPara="0" vert="horz" wrap="square" lIns="11430" tIns="193000" rIns="556141" bIns="193000" numCol="1" spcCol="1270" anchor="ctr" anchorCtr="0">
              <a:noAutofit/>
            </a:bodyPr>
            <a:lstStyle/>
            <a:p>
              <a:pPr marL="171450" lvl="1" indent="-171450" algn="l" defTabSz="800100" rtl="0" eaLnBrk="1" latinLnBrk="0">
                <a:lnSpc>
                  <a:spcPct val="90000"/>
                </a:lnSpc>
                <a:spcBef>
                  <a:spcPct val="0"/>
                </a:spcBef>
                <a:spcAft>
                  <a:spcPct val="15000"/>
                </a:spcAft>
                <a:buChar char="••"/>
              </a:pPr>
              <a:r>
                <a:rPr lang="en-US" sz="1800" kern="1200" dirty="0" smtClean="0"/>
                <a:t>Who is accessing my data?</a:t>
              </a:r>
            </a:p>
            <a:p>
              <a:pPr marL="171450" lvl="1" indent="-171450" algn="l" defTabSz="800100" rtl="0" eaLnBrk="1" latinLnBrk="0">
                <a:lnSpc>
                  <a:spcPct val="90000"/>
                </a:lnSpc>
                <a:spcBef>
                  <a:spcPct val="0"/>
                </a:spcBef>
                <a:spcAft>
                  <a:spcPct val="15000"/>
                </a:spcAft>
                <a:buChar char="••"/>
              </a:pPr>
              <a:r>
                <a:rPr lang="en-US" sz="1800" kern="1200" dirty="0" smtClean="0"/>
                <a:t>Can I enforce an effective access control policy?</a:t>
              </a:r>
            </a:p>
            <a:p>
              <a:pPr marL="171450" lvl="1" indent="-171450" algn="l" defTabSz="800100" rtl="0" eaLnBrk="1" latinLnBrk="0">
                <a:lnSpc>
                  <a:spcPct val="90000"/>
                </a:lnSpc>
                <a:spcBef>
                  <a:spcPct val="0"/>
                </a:spcBef>
                <a:spcAft>
                  <a:spcPct val="15000"/>
                </a:spcAft>
                <a:buChar char="••"/>
              </a:pPr>
              <a:r>
                <a:rPr lang="en-US" sz="1800" kern="1200" dirty="0" smtClean="0"/>
                <a:t>Can I present a trusted audit trail of all access events to my data?</a:t>
              </a:r>
              <a:endParaRPr lang="en-US" sz="1800" kern="1200" dirty="0"/>
            </a:p>
          </p:txBody>
        </p:sp>
        <p:sp>
          <p:nvSpPr>
            <p:cNvPr id="10" name="Freeform 9"/>
            <p:cNvSpPr/>
            <p:nvPr/>
          </p:nvSpPr>
          <p:spPr>
            <a:xfrm>
              <a:off x="533400" y="2667001"/>
              <a:ext cx="2743200" cy="1575605"/>
            </a:xfrm>
            <a:custGeom>
              <a:avLst/>
              <a:gdLst>
                <a:gd name="connsiteX0" fmla="*/ 0 w 3566160"/>
                <a:gd name="connsiteY0" fmla="*/ 242099 h 1452562"/>
                <a:gd name="connsiteX1" fmla="*/ 70909 w 3566160"/>
                <a:gd name="connsiteY1" fmla="*/ 70909 h 1452562"/>
                <a:gd name="connsiteX2" fmla="*/ 242099 w 3566160"/>
                <a:gd name="connsiteY2" fmla="*/ 0 h 1452562"/>
                <a:gd name="connsiteX3" fmla="*/ 3324061 w 3566160"/>
                <a:gd name="connsiteY3" fmla="*/ 0 h 1452562"/>
                <a:gd name="connsiteX4" fmla="*/ 3495251 w 3566160"/>
                <a:gd name="connsiteY4" fmla="*/ 70909 h 1452562"/>
                <a:gd name="connsiteX5" fmla="*/ 3566160 w 3566160"/>
                <a:gd name="connsiteY5" fmla="*/ 242099 h 1452562"/>
                <a:gd name="connsiteX6" fmla="*/ 3566160 w 3566160"/>
                <a:gd name="connsiteY6" fmla="*/ 1210463 h 1452562"/>
                <a:gd name="connsiteX7" fmla="*/ 3495251 w 3566160"/>
                <a:gd name="connsiteY7" fmla="*/ 1381653 h 1452562"/>
                <a:gd name="connsiteX8" fmla="*/ 3324061 w 3566160"/>
                <a:gd name="connsiteY8" fmla="*/ 1452562 h 1452562"/>
                <a:gd name="connsiteX9" fmla="*/ 242099 w 3566160"/>
                <a:gd name="connsiteY9" fmla="*/ 1452562 h 1452562"/>
                <a:gd name="connsiteX10" fmla="*/ 70909 w 3566160"/>
                <a:gd name="connsiteY10" fmla="*/ 1381653 h 1452562"/>
                <a:gd name="connsiteX11" fmla="*/ 0 w 3566160"/>
                <a:gd name="connsiteY11" fmla="*/ 1210463 h 1452562"/>
                <a:gd name="connsiteX12" fmla="*/ 0 w 3566160"/>
                <a:gd name="connsiteY12" fmla="*/ 242099 h 1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1452562">
                  <a:moveTo>
                    <a:pt x="0" y="242099"/>
                  </a:moveTo>
                  <a:cubicBezTo>
                    <a:pt x="0" y="177890"/>
                    <a:pt x="25507" y="116312"/>
                    <a:pt x="70909" y="70909"/>
                  </a:cubicBezTo>
                  <a:cubicBezTo>
                    <a:pt x="116311" y="25507"/>
                    <a:pt x="177890" y="0"/>
                    <a:pt x="242099" y="0"/>
                  </a:cubicBezTo>
                  <a:lnTo>
                    <a:pt x="3324061" y="0"/>
                  </a:lnTo>
                  <a:cubicBezTo>
                    <a:pt x="3388270" y="0"/>
                    <a:pt x="3449848" y="25507"/>
                    <a:pt x="3495251" y="70909"/>
                  </a:cubicBezTo>
                  <a:cubicBezTo>
                    <a:pt x="3540653" y="116311"/>
                    <a:pt x="3566160" y="177890"/>
                    <a:pt x="3566160" y="242099"/>
                  </a:cubicBezTo>
                  <a:lnTo>
                    <a:pt x="3566160" y="1210463"/>
                  </a:lnTo>
                  <a:cubicBezTo>
                    <a:pt x="3566160" y="1274672"/>
                    <a:pt x="3540653" y="1336251"/>
                    <a:pt x="3495251" y="1381653"/>
                  </a:cubicBezTo>
                  <a:cubicBezTo>
                    <a:pt x="3449849" y="1427055"/>
                    <a:pt x="3388270" y="1452562"/>
                    <a:pt x="3324061" y="1452562"/>
                  </a:cubicBezTo>
                  <a:lnTo>
                    <a:pt x="242099" y="1452562"/>
                  </a:lnTo>
                  <a:cubicBezTo>
                    <a:pt x="177890" y="1452562"/>
                    <a:pt x="116311" y="1427055"/>
                    <a:pt x="70909" y="1381653"/>
                  </a:cubicBezTo>
                  <a:cubicBezTo>
                    <a:pt x="25507" y="1336251"/>
                    <a:pt x="0" y="1274672"/>
                    <a:pt x="0" y="1210463"/>
                  </a:cubicBezTo>
                  <a:lnTo>
                    <a:pt x="0" y="242099"/>
                  </a:lnTo>
                  <a:close/>
                </a:path>
              </a:pathLst>
            </a:custGeom>
            <a:solidFill>
              <a:schemeClr val="bg2">
                <a:lumMod val="50000"/>
              </a:schemeClr>
            </a:solidFill>
            <a:effectLst>
              <a:glow rad="1397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348" tIns="116628" rIns="162348" bIns="116628" numCol="1" spcCol="1270" anchor="ctr" anchorCtr="0">
              <a:noAutofit/>
            </a:bodyPr>
            <a:lstStyle/>
            <a:p>
              <a:pPr lvl="0" algn="ctr" defTabSz="1066800">
                <a:lnSpc>
                  <a:spcPct val="90000"/>
                </a:lnSpc>
                <a:spcBef>
                  <a:spcPct val="0"/>
                </a:spcBef>
                <a:spcAft>
                  <a:spcPct val="35000"/>
                </a:spcAft>
              </a:pPr>
              <a:r>
                <a:rPr lang="en-US" sz="2000" b="1" kern="1200" dirty="0" smtClean="0"/>
                <a:t>Data Compliance</a:t>
              </a:r>
            </a:p>
            <a:p>
              <a:pPr lvl="0" algn="ctr" defTabSz="1066800">
                <a:lnSpc>
                  <a:spcPct val="90000"/>
                </a:lnSpc>
                <a:spcBef>
                  <a:spcPct val="0"/>
                </a:spcBef>
                <a:spcAft>
                  <a:spcPct val="35000"/>
                </a:spcAft>
              </a:pPr>
              <a:r>
                <a:rPr lang="en-US" sz="2000" kern="1200" dirty="0" smtClean="0"/>
                <a:t>Lack of Data Control</a:t>
              </a:r>
              <a:endParaRPr lang="en-US" sz="2000" kern="1200" dirty="0"/>
            </a:p>
          </p:txBody>
        </p:sp>
      </p:grpSp>
      <p:grpSp>
        <p:nvGrpSpPr>
          <p:cNvPr id="3" name="Group 2"/>
          <p:cNvGrpSpPr/>
          <p:nvPr/>
        </p:nvGrpSpPr>
        <p:grpSpPr>
          <a:xfrm>
            <a:off x="152400" y="1234271"/>
            <a:ext cx="8839200" cy="1528761"/>
            <a:chOff x="533400" y="4262438"/>
            <a:chExt cx="8839200" cy="1528761"/>
          </a:xfrm>
        </p:grpSpPr>
        <p:sp>
          <p:nvSpPr>
            <p:cNvPr id="11" name="Rounded Rectangle 10"/>
            <p:cNvSpPr/>
            <p:nvPr/>
          </p:nvSpPr>
          <p:spPr>
            <a:xfrm>
              <a:off x="3581400" y="4338637"/>
              <a:ext cx="5791200" cy="1452562"/>
            </a:xfrm>
            <a:prstGeom prst="roundRect">
              <a:avLst/>
            </a:prstGeom>
            <a:ln/>
          </p:spPr>
          <p:style>
            <a:lnRef idx="2">
              <a:schemeClr val="accent4"/>
            </a:lnRef>
            <a:fillRef idx="1">
              <a:schemeClr val="lt1"/>
            </a:fillRef>
            <a:effectRef idx="0">
              <a:schemeClr val="accent4"/>
            </a:effectRef>
            <a:fontRef idx="minor">
              <a:schemeClr val="dk1"/>
            </a:fontRef>
          </p:style>
          <p:txBody>
            <a:bodyPr spcFirstLastPara="0" vert="horz" wrap="square" lIns="11430" tIns="193000" rIns="556141" bIns="193000" numCol="1" spcCol="1270" anchor="ctr" anchorCtr="0">
              <a:noAutofit/>
            </a:bodyPr>
            <a:lstStyle/>
            <a:p>
              <a:pPr marL="171450" lvl="1" indent="-171450" defTabSz="800100">
                <a:lnSpc>
                  <a:spcPct val="90000"/>
                </a:lnSpc>
                <a:spcAft>
                  <a:spcPct val="15000"/>
                </a:spcAft>
                <a:buChar char="••"/>
              </a:pPr>
              <a:r>
                <a:rPr lang="en-US" sz="1800" kern="1200" dirty="0" smtClean="0"/>
                <a:t>Do I know where </a:t>
              </a:r>
              <a:r>
                <a:rPr lang="en-US" dirty="0"/>
                <a:t>all my data instances </a:t>
              </a:r>
              <a:r>
                <a:rPr lang="en-US" sz="1800" kern="1200" dirty="0" smtClean="0"/>
                <a:t>are?</a:t>
              </a:r>
            </a:p>
            <a:p>
              <a:pPr marL="171450" lvl="1" indent="-171450" algn="l" defTabSz="800100" rtl="0" eaLnBrk="1" latinLnBrk="0">
                <a:lnSpc>
                  <a:spcPct val="90000"/>
                </a:lnSpc>
                <a:spcBef>
                  <a:spcPct val="0"/>
                </a:spcBef>
                <a:spcAft>
                  <a:spcPct val="15000"/>
                </a:spcAft>
                <a:buChar char="••"/>
              </a:pPr>
              <a:r>
                <a:rPr lang="en-US" sz="1800" kern="1200" dirty="0" smtClean="0"/>
                <a:t>Can I trace every legitimate replication/copy/instantiation event of my data?</a:t>
              </a:r>
            </a:p>
            <a:p>
              <a:pPr marL="171450" lvl="1" indent="-171450" algn="l" defTabSz="800100" rtl="0" eaLnBrk="1" latinLnBrk="0">
                <a:lnSpc>
                  <a:spcPct val="90000"/>
                </a:lnSpc>
                <a:spcBef>
                  <a:spcPct val="0"/>
                </a:spcBef>
                <a:spcAft>
                  <a:spcPct val="15000"/>
                </a:spcAft>
                <a:buChar char="••"/>
              </a:pPr>
              <a:r>
                <a:rPr lang="en-US" dirty="0" smtClean="0"/>
                <a:t>Can I trace unauthorized copying of my data?</a:t>
              </a:r>
              <a:endParaRPr lang="en-US" sz="1800" kern="1200" dirty="0" smtClean="0"/>
            </a:p>
          </p:txBody>
        </p:sp>
        <p:sp>
          <p:nvSpPr>
            <p:cNvPr id="12" name="Freeform 11"/>
            <p:cNvSpPr/>
            <p:nvPr/>
          </p:nvSpPr>
          <p:spPr>
            <a:xfrm>
              <a:off x="533400" y="4262438"/>
              <a:ext cx="2743200" cy="1504167"/>
            </a:xfrm>
            <a:custGeom>
              <a:avLst/>
              <a:gdLst>
                <a:gd name="connsiteX0" fmla="*/ 0 w 3566160"/>
                <a:gd name="connsiteY0" fmla="*/ 242099 h 1452562"/>
                <a:gd name="connsiteX1" fmla="*/ 70909 w 3566160"/>
                <a:gd name="connsiteY1" fmla="*/ 70909 h 1452562"/>
                <a:gd name="connsiteX2" fmla="*/ 242099 w 3566160"/>
                <a:gd name="connsiteY2" fmla="*/ 0 h 1452562"/>
                <a:gd name="connsiteX3" fmla="*/ 3324061 w 3566160"/>
                <a:gd name="connsiteY3" fmla="*/ 0 h 1452562"/>
                <a:gd name="connsiteX4" fmla="*/ 3495251 w 3566160"/>
                <a:gd name="connsiteY4" fmla="*/ 70909 h 1452562"/>
                <a:gd name="connsiteX5" fmla="*/ 3566160 w 3566160"/>
                <a:gd name="connsiteY5" fmla="*/ 242099 h 1452562"/>
                <a:gd name="connsiteX6" fmla="*/ 3566160 w 3566160"/>
                <a:gd name="connsiteY6" fmla="*/ 1210463 h 1452562"/>
                <a:gd name="connsiteX7" fmla="*/ 3495251 w 3566160"/>
                <a:gd name="connsiteY7" fmla="*/ 1381653 h 1452562"/>
                <a:gd name="connsiteX8" fmla="*/ 3324061 w 3566160"/>
                <a:gd name="connsiteY8" fmla="*/ 1452562 h 1452562"/>
                <a:gd name="connsiteX9" fmla="*/ 242099 w 3566160"/>
                <a:gd name="connsiteY9" fmla="*/ 1452562 h 1452562"/>
                <a:gd name="connsiteX10" fmla="*/ 70909 w 3566160"/>
                <a:gd name="connsiteY10" fmla="*/ 1381653 h 1452562"/>
                <a:gd name="connsiteX11" fmla="*/ 0 w 3566160"/>
                <a:gd name="connsiteY11" fmla="*/ 1210463 h 1452562"/>
                <a:gd name="connsiteX12" fmla="*/ 0 w 3566160"/>
                <a:gd name="connsiteY12" fmla="*/ 242099 h 1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1452562">
                  <a:moveTo>
                    <a:pt x="0" y="242099"/>
                  </a:moveTo>
                  <a:cubicBezTo>
                    <a:pt x="0" y="177890"/>
                    <a:pt x="25507" y="116312"/>
                    <a:pt x="70909" y="70909"/>
                  </a:cubicBezTo>
                  <a:cubicBezTo>
                    <a:pt x="116311" y="25507"/>
                    <a:pt x="177890" y="0"/>
                    <a:pt x="242099" y="0"/>
                  </a:cubicBezTo>
                  <a:lnTo>
                    <a:pt x="3324061" y="0"/>
                  </a:lnTo>
                  <a:cubicBezTo>
                    <a:pt x="3388270" y="0"/>
                    <a:pt x="3449848" y="25507"/>
                    <a:pt x="3495251" y="70909"/>
                  </a:cubicBezTo>
                  <a:cubicBezTo>
                    <a:pt x="3540653" y="116311"/>
                    <a:pt x="3566160" y="177890"/>
                    <a:pt x="3566160" y="242099"/>
                  </a:cubicBezTo>
                  <a:lnTo>
                    <a:pt x="3566160" y="1210463"/>
                  </a:lnTo>
                  <a:cubicBezTo>
                    <a:pt x="3566160" y="1274672"/>
                    <a:pt x="3540653" y="1336251"/>
                    <a:pt x="3495251" y="1381653"/>
                  </a:cubicBezTo>
                  <a:cubicBezTo>
                    <a:pt x="3449849" y="1427055"/>
                    <a:pt x="3388270" y="1452562"/>
                    <a:pt x="3324061" y="1452562"/>
                  </a:cubicBezTo>
                  <a:lnTo>
                    <a:pt x="242099" y="1452562"/>
                  </a:lnTo>
                  <a:cubicBezTo>
                    <a:pt x="177890" y="1452562"/>
                    <a:pt x="116311" y="1427055"/>
                    <a:pt x="70909" y="1381653"/>
                  </a:cubicBezTo>
                  <a:cubicBezTo>
                    <a:pt x="25507" y="1336251"/>
                    <a:pt x="0" y="1274672"/>
                    <a:pt x="0" y="1210463"/>
                  </a:cubicBezTo>
                  <a:lnTo>
                    <a:pt x="0" y="242099"/>
                  </a:lnTo>
                  <a:close/>
                </a:path>
              </a:pathLst>
            </a:custGeom>
            <a:solidFill>
              <a:srgbClr val="00B0F0"/>
            </a:solidFill>
            <a:effectLst>
              <a:glow rad="139700">
                <a:schemeClr val="accent3">
                  <a:satMod val="175000"/>
                  <a:alpha val="40000"/>
                </a:schemeClr>
              </a:glo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348" tIns="116628" rIns="162348" bIns="116628" numCol="1" spcCol="1270" anchor="ctr" anchorCtr="0">
              <a:noAutofit/>
            </a:bodyPr>
            <a:lstStyle/>
            <a:p>
              <a:pPr lvl="0" algn="ctr" defTabSz="1066800" rtl="0" eaLnBrk="1" latinLnBrk="0">
                <a:lnSpc>
                  <a:spcPct val="90000"/>
                </a:lnSpc>
                <a:spcBef>
                  <a:spcPct val="0"/>
                </a:spcBef>
                <a:spcAft>
                  <a:spcPct val="35000"/>
                </a:spcAft>
              </a:pPr>
              <a:r>
                <a:rPr lang="en-US" sz="2000" b="1" kern="1200" dirty="0" smtClean="0"/>
                <a:t>Data Governance</a:t>
              </a:r>
            </a:p>
            <a:p>
              <a:pPr lvl="0" algn="ctr" defTabSz="1066800" rtl="0" eaLnBrk="1" latinLnBrk="0">
                <a:lnSpc>
                  <a:spcPct val="90000"/>
                </a:lnSpc>
                <a:spcBef>
                  <a:spcPct val="0"/>
                </a:spcBef>
                <a:spcAft>
                  <a:spcPct val="35000"/>
                </a:spcAft>
              </a:pPr>
              <a:r>
                <a:rPr lang="en-US" sz="2000" kern="1200" dirty="0" smtClean="0"/>
                <a:t>Lack of Visibility </a:t>
              </a:r>
              <a:endParaRPr lang="en-US" sz="2000" kern="1200" dirty="0"/>
            </a:p>
          </p:txBody>
        </p:sp>
      </p:grpSp>
      <p:sp>
        <p:nvSpPr>
          <p:cNvPr id="13" name="Footer Placeholder 12"/>
          <p:cNvSpPr>
            <a:spLocks noGrp="1"/>
          </p:cNvSpPr>
          <p:nvPr>
            <p:ph type="ftr" sz="quarter" idx="4294967295"/>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smtClean="0"/>
              <a:t>© </a:t>
            </a:r>
            <a:r>
              <a:rPr lang="en-US" dirty="0" err="1" smtClean="0"/>
              <a:t>SafeNet</a:t>
            </a:r>
            <a:r>
              <a:rPr lang="en-US" dirty="0" smtClean="0"/>
              <a:t> Confidential and Proprietary</a:t>
            </a:r>
            <a:endParaRPr lang="en-US" dirty="0"/>
          </a:p>
        </p:txBody>
      </p:sp>
    </p:spTree>
    <p:extLst>
      <p:ext uri="{BB962C8B-B14F-4D97-AF65-F5344CB8AC3E}">
        <p14:creationId xmlns:p14="http://schemas.microsoft.com/office/powerpoint/2010/main" val="406014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372200" y="1988840"/>
            <a:ext cx="2483768" cy="4073379"/>
          </a:xfrm>
          <a:prstGeom prst="rect">
            <a:avLst/>
          </a:prstGeom>
        </p:spPr>
      </p:pic>
      <p:pic>
        <p:nvPicPr>
          <p:cNvPr id="3" name="Picture 2"/>
          <p:cNvPicPr>
            <a:picLocks noChangeAspect="1"/>
          </p:cNvPicPr>
          <p:nvPr/>
        </p:nvPicPr>
        <p:blipFill>
          <a:blip r:embed="rId4" cstate="print"/>
          <a:stretch>
            <a:fillRect/>
          </a:stretch>
        </p:blipFill>
        <p:spPr>
          <a:xfrm>
            <a:off x="0" y="2060848"/>
            <a:ext cx="2710765" cy="4437112"/>
          </a:xfrm>
          <a:prstGeom prst="rect">
            <a:avLst/>
          </a:prstGeom>
        </p:spPr>
      </p:pic>
      <p:sp>
        <p:nvSpPr>
          <p:cNvPr id="7" name="Rounded Rectangle 6"/>
          <p:cNvSpPr/>
          <p:nvPr/>
        </p:nvSpPr>
        <p:spPr>
          <a:xfrm>
            <a:off x="618186" y="875761"/>
            <a:ext cx="7443989" cy="901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Calibri" pitchFamily="34" charset="0"/>
                <a:cs typeface="Calibri" pitchFamily="34" charset="0"/>
              </a:rPr>
              <a:t>IT  Security is stopping projects. Compliance/Audit has tons of questions. Cloud and Virtualization growth IS being limited.</a:t>
            </a:r>
            <a:endParaRPr lang="en-US" sz="2000" dirty="0"/>
          </a:p>
        </p:txBody>
      </p:sp>
      <p:sp>
        <p:nvSpPr>
          <p:cNvPr id="8" name="Cloud Callout 7"/>
          <p:cNvSpPr/>
          <p:nvPr/>
        </p:nvSpPr>
        <p:spPr>
          <a:xfrm>
            <a:off x="2021984" y="1867436"/>
            <a:ext cx="5241702" cy="2009105"/>
          </a:xfrm>
          <a:prstGeom prst="cloudCallout">
            <a:avLst>
              <a:gd name="adj1" fmla="val -63201"/>
              <a:gd name="adj2" fmla="val -23397"/>
            </a:avLst>
          </a:prstGeom>
          <a:solidFill>
            <a:schemeClr val="bg2">
              <a:lumMod val="8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libri" pitchFamily="34" charset="0"/>
                <a:cs typeface="Calibri" pitchFamily="34" charset="0"/>
              </a:rPr>
              <a:t>IT Security Group: </a:t>
            </a:r>
            <a:r>
              <a:rPr lang="en-US" sz="2000" dirty="0" smtClean="0">
                <a:solidFill>
                  <a:schemeClr val="tx1"/>
                </a:solidFill>
                <a:latin typeface="Calibri" pitchFamily="34" charset="0"/>
                <a:cs typeface="Calibri" pitchFamily="34" charset="0"/>
              </a:rPr>
              <a:t>The cloud isn’t secure. I don’t trust Providers. I don’t know how to secure that thing!</a:t>
            </a:r>
            <a:endParaRPr lang="en-US" sz="2400" dirty="0">
              <a:solidFill>
                <a:schemeClr val="tx1"/>
              </a:solidFill>
              <a:latin typeface="Calibri" pitchFamily="34" charset="0"/>
              <a:cs typeface="Calibri" pitchFamily="34" charset="0"/>
            </a:endParaRPr>
          </a:p>
        </p:txBody>
      </p:sp>
      <p:sp>
        <p:nvSpPr>
          <p:cNvPr id="9" name="Cloud Callout 8"/>
          <p:cNvSpPr/>
          <p:nvPr/>
        </p:nvSpPr>
        <p:spPr>
          <a:xfrm>
            <a:off x="2148625" y="4031087"/>
            <a:ext cx="4612783" cy="2251657"/>
          </a:xfrm>
          <a:prstGeom prst="cloudCallout">
            <a:avLst>
              <a:gd name="adj1" fmla="val 57600"/>
              <a:gd name="adj2" fmla="val -84814"/>
            </a:avLst>
          </a:prstGeom>
          <a:solidFill>
            <a:schemeClr val="bg2">
              <a:lumMod val="8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libri" pitchFamily="34" charset="0"/>
                <a:cs typeface="Calibri" pitchFamily="34" charset="0"/>
              </a:rPr>
              <a:t>Compliance Audit Group: </a:t>
            </a:r>
            <a:r>
              <a:rPr lang="en-US" sz="2000" dirty="0" smtClean="0">
                <a:solidFill>
                  <a:schemeClr val="tx1"/>
                </a:solidFill>
                <a:latin typeface="Calibri" pitchFamily="34" charset="0"/>
                <a:cs typeface="Calibri" pitchFamily="34" charset="0"/>
              </a:rPr>
              <a:t>Show me your security. Prove compliance in Clouds. Convince me!</a:t>
            </a:r>
            <a:endParaRPr lang="en-US" sz="2400" dirty="0">
              <a:solidFill>
                <a:schemeClr val="tx1"/>
              </a:solidFill>
              <a:latin typeface="Calibri" pitchFamily="34" charset="0"/>
              <a:cs typeface="Calibri" pitchFamily="34" charset="0"/>
            </a:endParaRPr>
          </a:p>
        </p:txBody>
      </p:sp>
      <p:sp>
        <p:nvSpPr>
          <p:cNvPr id="11" name="Title 1"/>
          <p:cNvSpPr txBox="1">
            <a:spLocks/>
          </p:cNvSpPr>
          <p:nvPr/>
        </p:nvSpPr>
        <p:spPr>
          <a:xfrm>
            <a:off x="485775" y="152400"/>
            <a:ext cx="8229600" cy="5826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smtClean="0">
                <a:ln>
                  <a:noFill/>
                </a:ln>
                <a:solidFill>
                  <a:srgbClr val="7030A0"/>
                </a:solidFill>
                <a:effectLst/>
                <a:uLnTx/>
                <a:uFillTx/>
                <a:latin typeface="Calibri" pitchFamily="34" charset="0"/>
                <a:ea typeface="+mj-ea"/>
                <a:cs typeface="Calibri" pitchFamily="34" charset="0"/>
              </a:rPr>
              <a:t>Data Security Concerns Stall </a:t>
            </a:r>
            <a:r>
              <a:rPr kumimoji="0" lang="en-US" sz="2400" b="1" i="0" u="none" strike="noStrike" kern="1200" cap="none" spc="0" normalizeH="0" noProof="0" dirty="0" err="1" smtClean="0">
                <a:ln>
                  <a:noFill/>
                </a:ln>
                <a:solidFill>
                  <a:srgbClr val="7030A0"/>
                </a:solidFill>
                <a:effectLst/>
                <a:uLnTx/>
                <a:uFillTx/>
                <a:latin typeface="Calibri" pitchFamily="34" charset="0"/>
                <a:ea typeface="+mj-ea"/>
                <a:cs typeface="Calibri" pitchFamily="34" charset="0"/>
              </a:rPr>
              <a:t>Virtualizationn</a:t>
            </a:r>
            <a:r>
              <a:rPr kumimoji="0" lang="en-US" sz="2400" b="1" i="0" u="none" strike="noStrike" kern="1200" cap="none" spc="0" normalizeH="0" noProof="0" dirty="0" smtClean="0">
                <a:ln>
                  <a:noFill/>
                </a:ln>
                <a:solidFill>
                  <a:srgbClr val="7030A0"/>
                </a:solidFill>
                <a:effectLst/>
                <a:uLnTx/>
                <a:uFillTx/>
                <a:latin typeface="Calibri" pitchFamily="34" charset="0"/>
                <a:ea typeface="+mj-ea"/>
                <a:cs typeface="Calibri" pitchFamily="34" charset="0"/>
              </a:rPr>
              <a:t>/ Cloud Adoption</a:t>
            </a:r>
            <a:endParaRPr kumimoji="0" lang="en-US" sz="2400" b="1" i="0" u="none" strike="noStrike" kern="1200" cap="none" spc="0" normalizeH="0" baseline="0" noProof="0" dirty="0">
              <a:ln>
                <a:noFill/>
              </a:ln>
              <a:solidFill>
                <a:srgbClr val="FF0000"/>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394280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feNet_PPT_template_tagline">
  <a:themeElements>
    <a:clrScheme name="SafeNet Brand Colors - 11_10">
      <a:dk1>
        <a:sysClr val="windowText" lastClr="000000"/>
      </a:dk1>
      <a:lt1>
        <a:sysClr val="window" lastClr="FFFFFF"/>
      </a:lt1>
      <a:dk2>
        <a:srgbClr val="1F497D"/>
      </a:dk2>
      <a:lt2>
        <a:srgbClr val="FFFFFF"/>
      </a:lt2>
      <a:accent1>
        <a:srgbClr val="F39100"/>
      </a:accent1>
      <a:accent2>
        <a:srgbClr val="6C286B"/>
      </a:accent2>
      <a:accent3>
        <a:srgbClr val="6C6C6C"/>
      </a:accent3>
      <a:accent4>
        <a:srgbClr val="92CDDC"/>
      </a:accent4>
      <a:accent5>
        <a:srgbClr val="92D050"/>
      </a:accent5>
      <a:accent6>
        <a:srgbClr val="B66C00"/>
      </a:accent6>
      <a:hlink>
        <a:srgbClr val="6C286B"/>
      </a:hlink>
      <a:folHlink>
        <a:srgbClr val="F39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SafeNet_PPT_template_tagline</Template>
  <TotalTime>13439</TotalTime>
  <Words>3161</Words>
  <Application>Microsoft Office PowerPoint</Application>
  <PresentationFormat>On-screen Show (4:3)</PresentationFormat>
  <Paragraphs>474</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SafeNet_PPT_template_tagline</vt:lpstr>
      <vt:lpstr>Data Security &amp; PCI-DSS Compliance in  Cloud &amp; Virtual Data Centers (vDCs)</vt:lpstr>
      <vt:lpstr>Introduction</vt:lpstr>
      <vt:lpstr>“Let’s Move to Virtualization / Cloud!”…</vt:lpstr>
      <vt:lpstr>Anatomy of the Cloud and Virtualization</vt:lpstr>
      <vt:lpstr>Anatomy of a Dense Virtual Infrastructure</vt:lpstr>
      <vt:lpstr>Losing Control in a Virtual World?</vt:lpstr>
      <vt:lpstr>Cloud Migration</vt:lpstr>
      <vt:lpstr>Key Data Security Concerns  in vDCs &amp; Cloud Environment</vt:lpstr>
      <vt:lpstr>PowerPoint Presentation</vt:lpstr>
      <vt:lpstr>PCI 3.4 Addresses Data Security  in Virtualized / Cloud Environments</vt:lpstr>
      <vt:lpstr>PowerPoint Presentation</vt:lpstr>
      <vt:lpstr>PCI Compliance Drives Encryption  in Cloud &amp; vDCs</vt:lpstr>
      <vt:lpstr>PowerPoint Presentation</vt:lpstr>
      <vt:lpstr>Encryption Accelerates Move to  Virtualized DC / Cloud</vt:lpstr>
      <vt:lpstr>Agenda</vt:lpstr>
      <vt:lpstr>Step 1:  Commit to Build a Compliant  Data Secure Infrastructure  </vt:lpstr>
      <vt:lpstr>Step 2: Use Multi Level Encryption Aligning PCI 3.4 in IaaS &amp; Virtual Environments</vt:lpstr>
      <vt:lpstr>Step 3: Use Key Mgmt to  Address PCI DSS section 3.5 &amp; 3.6</vt:lpstr>
      <vt:lpstr>SafeNet Inc …Who are we?</vt:lpstr>
      <vt:lpstr>SafeNet Delivers A Compliance Infrastructure….Unifying control of data</vt:lpstr>
      <vt:lpstr>We Enable Transition to vDCs/Cloud</vt:lpstr>
      <vt:lpstr>PowerPoint Presentation</vt:lpstr>
      <vt:lpstr>Introducing ProtectV….</vt:lpstr>
      <vt:lpstr>ProtectV for Securing the Virtual Infrastructure</vt:lpstr>
      <vt:lpstr>Questions?</vt:lpstr>
    </vt:vector>
  </TitlesOfParts>
  <Company>SafeNet,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Overview &amp; Strategy</dc:title>
  <dc:subject>SecureCloud 2012 EU</dc:subject>
  <dc:creator>Dietz, Russell;Sangeeta.Anand@safenet-inc.com</dc:creator>
  <cp:lastModifiedBy>Anand,Sangeeta</cp:lastModifiedBy>
  <cp:revision>426</cp:revision>
  <dcterms:created xsi:type="dcterms:W3CDTF">2011-08-08T18:40:56Z</dcterms:created>
  <dcterms:modified xsi:type="dcterms:W3CDTF">2012-10-30T03:39:04Z</dcterms:modified>
  <cp:category>Corporate Presentations</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653000982</vt:i4>
  </property>
  <property fmtid="{D5CDD505-2E9C-101B-9397-08002B2CF9AE}" pid="3" name="_NewReviewCycle">
    <vt:lpwstr/>
  </property>
  <property fmtid="{D5CDD505-2E9C-101B-9397-08002B2CF9AE}" pid="4" name="_EmailSubject">
    <vt:lpwstr>PCI-DSS in Cloudy areas</vt:lpwstr>
  </property>
  <property fmtid="{D5CDD505-2E9C-101B-9397-08002B2CF9AE}" pid="5" name="_AuthorEmail">
    <vt:lpwstr>Russell.Dietz@safenet-inc.com</vt:lpwstr>
  </property>
  <property fmtid="{D5CDD505-2E9C-101B-9397-08002B2CF9AE}" pid="6" name="_AuthorEmailDisplayName">
    <vt:lpwstr>Dietz, Russell</vt:lpwstr>
  </property>
</Properties>
</file>